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notesSlides/notesSlide6.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38"/>
  </p:notesMasterIdLst>
  <p:handoutMasterIdLst>
    <p:handoutMasterId r:id="rId39"/>
  </p:handoutMasterIdLst>
  <p:sldIdLst>
    <p:sldId id="256" r:id="rId2"/>
    <p:sldId id="351" r:id="rId3"/>
    <p:sldId id="279" r:id="rId4"/>
    <p:sldId id="281" r:id="rId5"/>
    <p:sldId id="263" r:id="rId6"/>
    <p:sldId id="372" r:id="rId7"/>
    <p:sldId id="373" r:id="rId8"/>
    <p:sldId id="374" r:id="rId9"/>
    <p:sldId id="375" r:id="rId10"/>
    <p:sldId id="378" r:id="rId11"/>
    <p:sldId id="383" r:id="rId12"/>
    <p:sldId id="390" r:id="rId13"/>
    <p:sldId id="385" r:id="rId14"/>
    <p:sldId id="384" r:id="rId15"/>
    <p:sldId id="397" r:id="rId16"/>
    <p:sldId id="379" r:id="rId17"/>
    <p:sldId id="398" r:id="rId18"/>
    <p:sldId id="380" r:id="rId19"/>
    <p:sldId id="400" r:id="rId20"/>
    <p:sldId id="382" r:id="rId21"/>
    <p:sldId id="392" r:id="rId22"/>
    <p:sldId id="399" r:id="rId23"/>
    <p:sldId id="393" r:id="rId24"/>
    <p:sldId id="395" r:id="rId25"/>
    <p:sldId id="396" r:id="rId26"/>
    <p:sldId id="394" r:id="rId27"/>
    <p:sldId id="391" r:id="rId28"/>
    <p:sldId id="354" r:id="rId29"/>
    <p:sldId id="315" r:id="rId30"/>
    <p:sldId id="297" r:id="rId31"/>
    <p:sldId id="295" r:id="rId32"/>
    <p:sldId id="369" r:id="rId33"/>
    <p:sldId id="352" r:id="rId34"/>
    <p:sldId id="371" r:id="rId35"/>
    <p:sldId id="309" r:id="rId36"/>
    <p:sldId id="356" r:id="rId37"/>
  </p:sldIdLst>
  <p:sldSz cx="9144000" cy="6858000" type="screen4x3"/>
  <p:notesSz cx="9945688" cy="6858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99CCFF"/>
    <a:srgbClr val="FF3300"/>
    <a:srgbClr val="FF9900"/>
    <a:srgbClr val="CCFF33"/>
    <a:srgbClr val="FFCC00"/>
  </p:clrMru>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中度样式 4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989" autoAdjust="0"/>
    <p:restoredTop sz="97644" autoAdjust="0"/>
  </p:normalViewPr>
  <p:slideViewPr>
    <p:cSldViewPr>
      <p:cViewPr>
        <p:scale>
          <a:sx n="80" d="100"/>
          <a:sy n="80" d="100"/>
        </p:scale>
        <p:origin x="-1044"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2" y="1"/>
            <a:ext cx="4309798" cy="342900"/>
          </a:xfrm>
          <a:prstGeom prst="rect">
            <a:avLst/>
          </a:prstGeom>
        </p:spPr>
        <p:txBody>
          <a:bodyPr vert="horz" lIns="91586" tIns="45793" rIns="91586" bIns="45793" rtlCol="0"/>
          <a:lstStyle>
            <a:lvl1pPr algn="l">
              <a:defRPr sz="1200"/>
            </a:lvl1pPr>
          </a:lstStyle>
          <a:p>
            <a:endParaRPr kumimoji="1" lang="ja-JP" altLang="en-US"/>
          </a:p>
        </p:txBody>
      </p:sp>
      <p:sp>
        <p:nvSpPr>
          <p:cNvPr id="3" name="日付プレースホルダ 2"/>
          <p:cNvSpPr>
            <a:spLocks noGrp="1"/>
          </p:cNvSpPr>
          <p:nvPr>
            <p:ph type="dt" sz="quarter" idx="1"/>
          </p:nvPr>
        </p:nvSpPr>
        <p:spPr>
          <a:xfrm>
            <a:off x="5633590" y="1"/>
            <a:ext cx="4309798" cy="342900"/>
          </a:xfrm>
          <a:prstGeom prst="rect">
            <a:avLst/>
          </a:prstGeom>
        </p:spPr>
        <p:txBody>
          <a:bodyPr vert="horz" lIns="91586" tIns="45793" rIns="91586" bIns="45793" rtlCol="0"/>
          <a:lstStyle>
            <a:lvl1pPr algn="r">
              <a:defRPr sz="1200"/>
            </a:lvl1pPr>
          </a:lstStyle>
          <a:p>
            <a:fld id="{7C4F5104-7857-4E65-B724-E3137248B04C}" type="datetimeFigureOut">
              <a:rPr kumimoji="1" lang="ja-JP" altLang="en-US" smtClean="0"/>
              <a:pPr/>
              <a:t>2011/6/2</a:t>
            </a:fld>
            <a:endParaRPr kumimoji="1" lang="ja-JP" altLang="en-US"/>
          </a:p>
        </p:txBody>
      </p:sp>
      <p:sp>
        <p:nvSpPr>
          <p:cNvPr id="4" name="フッター プレースホルダ 3"/>
          <p:cNvSpPr>
            <a:spLocks noGrp="1"/>
          </p:cNvSpPr>
          <p:nvPr>
            <p:ph type="ftr" sz="quarter" idx="2"/>
          </p:nvPr>
        </p:nvSpPr>
        <p:spPr>
          <a:xfrm>
            <a:off x="2" y="6513910"/>
            <a:ext cx="4309798" cy="342900"/>
          </a:xfrm>
          <a:prstGeom prst="rect">
            <a:avLst/>
          </a:prstGeom>
        </p:spPr>
        <p:txBody>
          <a:bodyPr vert="horz" lIns="91586" tIns="45793" rIns="91586" bIns="45793" rtlCol="0" anchor="b"/>
          <a:lstStyle>
            <a:lvl1pPr algn="l">
              <a:defRPr sz="1200"/>
            </a:lvl1pPr>
          </a:lstStyle>
          <a:p>
            <a:endParaRPr kumimoji="1" lang="ja-JP" altLang="en-US"/>
          </a:p>
        </p:txBody>
      </p:sp>
      <p:sp>
        <p:nvSpPr>
          <p:cNvPr id="5" name="スライド番号プレースホルダ 4"/>
          <p:cNvSpPr>
            <a:spLocks noGrp="1"/>
          </p:cNvSpPr>
          <p:nvPr>
            <p:ph type="sldNum" sz="quarter" idx="3"/>
          </p:nvPr>
        </p:nvSpPr>
        <p:spPr>
          <a:xfrm>
            <a:off x="5633590" y="6513910"/>
            <a:ext cx="4309798" cy="342900"/>
          </a:xfrm>
          <a:prstGeom prst="rect">
            <a:avLst/>
          </a:prstGeom>
        </p:spPr>
        <p:txBody>
          <a:bodyPr vert="horz" lIns="91586" tIns="45793" rIns="91586" bIns="45793" rtlCol="0" anchor="b"/>
          <a:lstStyle>
            <a:lvl1pPr algn="r">
              <a:defRPr sz="1200"/>
            </a:lvl1pPr>
          </a:lstStyle>
          <a:p>
            <a:fld id="{1C666423-A6C3-4BF4-8229-C790209196E9}" type="slidenum">
              <a:rPr kumimoji="1" lang="ja-JP" altLang="en-US" smtClean="0"/>
              <a:pPr/>
              <a:t>&lt;#&gt;</a:t>
            </a:fld>
            <a:endParaRPr kumimoji="1" lang="ja-JP"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2" y="1"/>
            <a:ext cx="4309798" cy="342900"/>
          </a:xfrm>
          <a:prstGeom prst="rect">
            <a:avLst/>
          </a:prstGeom>
        </p:spPr>
        <p:txBody>
          <a:bodyPr vert="horz" lIns="91586" tIns="45793" rIns="91586" bIns="45793" rtlCol="0"/>
          <a:lstStyle>
            <a:lvl1pPr algn="l">
              <a:defRPr sz="1200"/>
            </a:lvl1pPr>
          </a:lstStyle>
          <a:p>
            <a:endParaRPr kumimoji="1" lang="ja-JP" altLang="en-US"/>
          </a:p>
        </p:txBody>
      </p:sp>
      <p:sp>
        <p:nvSpPr>
          <p:cNvPr id="3" name="日期占位符 2"/>
          <p:cNvSpPr>
            <a:spLocks noGrp="1"/>
          </p:cNvSpPr>
          <p:nvPr>
            <p:ph type="dt" idx="1"/>
          </p:nvPr>
        </p:nvSpPr>
        <p:spPr>
          <a:xfrm>
            <a:off x="5633590" y="1"/>
            <a:ext cx="4309798" cy="342900"/>
          </a:xfrm>
          <a:prstGeom prst="rect">
            <a:avLst/>
          </a:prstGeom>
        </p:spPr>
        <p:txBody>
          <a:bodyPr vert="horz" lIns="91586" tIns="45793" rIns="91586" bIns="45793" rtlCol="0"/>
          <a:lstStyle>
            <a:lvl1pPr algn="r">
              <a:defRPr sz="1200"/>
            </a:lvl1pPr>
          </a:lstStyle>
          <a:p>
            <a:fld id="{396616D1-CB8A-4EEA-934A-6EF24B085026}" type="datetimeFigureOut">
              <a:rPr kumimoji="1" lang="ja-JP" altLang="en-US" smtClean="0"/>
              <a:pPr/>
              <a:t>2011/6/2</a:t>
            </a:fld>
            <a:endParaRPr kumimoji="1" lang="ja-JP" altLang="en-US"/>
          </a:p>
        </p:txBody>
      </p:sp>
      <p:sp>
        <p:nvSpPr>
          <p:cNvPr id="4" name="幻灯片图像占位符 3"/>
          <p:cNvSpPr>
            <a:spLocks noGrp="1" noRot="1" noChangeAspect="1"/>
          </p:cNvSpPr>
          <p:nvPr>
            <p:ph type="sldImg" idx="2"/>
          </p:nvPr>
        </p:nvSpPr>
        <p:spPr>
          <a:xfrm>
            <a:off x="3259138" y="514350"/>
            <a:ext cx="3427412" cy="2571750"/>
          </a:xfrm>
          <a:prstGeom prst="rect">
            <a:avLst/>
          </a:prstGeom>
          <a:noFill/>
          <a:ln w="12700">
            <a:solidFill>
              <a:prstClr val="black"/>
            </a:solidFill>
          </a:ln>
        </p:spPr>
        <p:txBody>
          <a:bodyPr vert="horz" lIns="91586" tIns="45793" rIns="91586" bIns="45793" rtlCol="0" anchor="ctr"/>
          <a:lstStyle/>
          <a:p>
            <a:endParaRPr lang="ja-JP" altLang="en-US"/>
          </a:p>
        </p:txBody>
      </p:sp>
      <p:sp>
        <p:nvSpPr>
          <p:cNvPr id="5" name="备注占位符 4"/>
          <p:cNvSpPr>
            <a:spLocks noGrp="1"/>
          </p:cNvSpPr>
          <p:nvPr>
            <p:ph type="body" sz="quarter" idx="3"/>
          </p:nvPr>
        </p:nvSpPr>
        <p:spPr>
          <a:xfrm>
            <a:off x="994569" y="3257551"/>
            <a:ext cx="7956550" cy="3086100"/>
          </a:xfrm>
          <a:prstGeom prst="rect">
            <a:avLst/>
          </a:prstGeom>
        </p:spPr>
        <p:txBody>
          <a:bodyPr vert="horz" lIns="91586" tIns="45793" rIns="91586" bIns="45793" rtlCol="0">
            <a:normAutofit/>
          </a:bodyPr>
          <a:lstStyle/>
          <a:p>
            <a:pPr lvl="0"/>
            <a:r>
              <a:rPr kumimoji="1" lang="zh-CN" altLang="en-US" smtClean="0"/>
              <a:t>单击此处编辑母版文本样式</a:t>
            </a:r>
          </a:p>
          <a:p>
            <a:pPr lvl="1"/>
            <a:r>
              <a:rPr kumimoji="1" lang="zh-CN" altLang="en-US" smtClean="0"/>
              <a:t>第二级</a:t>
            </a:r>
          </a:p>
          <a:p>
            <a:pPr lvl="2"/>
            <a:r>
              <a:rPr kumimoji="1" lang="zh-CN" altLang="en-US" smtClean="0"/>
              <a:t>第三级</a:t>
            </a:r>
          </a:p>
          <a:p>
            <a:pPr lvl="3"/>
            <a:r>
              <a:rPr kumimoji="1" lang="zh-CN" altLang="en-US" smtClean="0"/>
              <a:t>第四级</a:t>
            </a:r>
          </a:p>
          <a:p>
            <a:pPr lvl="4"/>
            <a:r>
              <a:rPr kumimoji="1" lang="zh-CN" altLang="en-US" smtClean="0"/>
              <a:t>第五级</a:t>
            </a:r>
            <a:endParaRPr kumimoji="1" lang="ja-JP" altLang="en-US"/>
          </a:p>
        </p:txBody>
      </p:sp>
      <p:sp>
        <p:nvSpPr>
          <p:cNvPr id="6" name="页脚占位符 5"/>
          <p:cNvSpPr>
            <a:spLocks noGrp="1"/>
          </p:cNvSpPr>
          <p:nvPr>
            <p:ph type="ftr" sz="quarter" idx="4"/>
          </p:nvPr>
        </p:nvSpPr>
        <p:spPr>
          <a:xfrm>
            <a:off x="2" y="6513910"/>
            <a:ext cx="4309798" cy="342900"/>
          </a:xfrm>
          <a:prstGeom prst="rect">
            <a:avLst/>
          </a:prstGeom>
        </p:spPr>
        <p:txBody>
          <a:bodyPr vert="horz" lIns="91586" tIns="45793" rIns="91586" bIns="45793" rtlCol="0" anchor="b"/>
          <a:lstStyle>
            <a:lvl1pPr algn="l">
              <a:defRPr sz="1200"/>
            </a:lvl1pPr>
          </a:lstStyle>
          <a:p>
            <a:endParaRPr kumimoji="1" lang="ja-JP" altLang="en-US"/>
          </a:p>
        </p:txBody>
      </p:sp>
      <p:sp>
        <p:nvSpPr>
          <p:cNvPr id="7" name="灯片编号占位符 6"/>
          <p:cNvSpPr>
            <a:spLocks noGrp="1"/>
          </p:cNvSpPr>
          <p:nvPr>
            <p:ph type="sldNum" sz="quarter" idx="5"/>
          </p:nvPr>
        </p:nvSpPr>
        <p:spPr>
          <a:xfrm>
            <a:off x="5633590" y="6513910"/>
            <a:ext cx="4309798" cy="342900"/>
          </a:xfrm>
          <a:prstGeom prst="rect">
            <a:avLst/>
          </a:prstGeom>
        </p:spPr>
        <p:txBody>
          <a:bodyPr vert="horz" lIns="91586" tIns="45793" rIns="91586" bIns="45793" rtlCol="0" anchor="b"/>
          <a:lstStyle>
            <a:lvl1pPr algn="r">
              <a:defRPr sz="1200"/>
            </a:lvl1pPr>
          </a:lstStyle>
          <a:p>
            <a:fld id="{10B26E30-553B-4FA2-955E-EEF814262D15}" type="slidenum">
              <a:rPr kumimoji="1" lang="ja-JP" altLang="en-US" smtClean="0"/>
              <a:pPr/>
              <a:t>&lt;#&gt;</a:t>
            </a:fld>
            <a:endParaRPr kumimoji="1" lang="ja-JP"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kumimoji="1" lang="ja-JP" altLang="en-US" dirty="0"/>
          </a:p>
        </p:txBody>
      </p:sp>
      <p:sp>
        <p:nvSpPr>
          <p:cNvPr id="4" name="灯片编号占位符 3"/>
          <p:cNvSpPr>
            <a:spLocks noGrp="1"/>
          </p:cNvSpPr>
          <p:nvPr>
            <p:ph type="sldNum" sz="quarter" idx="10"/>
          </p:nvPr>
        </p:nvSpPr>
        <p:spPr/>
        <p:txBody>
          <a:bodyPr/>
          <a:lstStyle/>
          <a:p>
            <a:fld id="{10B26E30-553B-4FA2-955E-EEF814262D15}" type="slidenum">
              <a:rPr kumimoji="1" lang="ja-JP" altLang="en-US" smtClean="0"/>
              <a:pPr/>
              <a:t>1</a:t>
            </a:fld>
            <a:endParaRPr kumimoji="1" lang="ja-JP"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kumimoji="1" lang="ja-JP" altLang="en-US"/>
          </a:p>
        </p:txBody>
      </p:sp>
      <p:sp>
        <p:nvSpPr>
          <p:cNvPr id="4" name="灯片编号占位符 3"/>
          <p:cNvSpPr>
            <a:spLocks noGrp="1"/>
          </p:cNvSpPr>
          <p:nvPr>
            <p:ph type="sldNum" sz="quarter" idx="10"/>
          </p:nvPr>
        </p:nvSpPr>
        <p:spPr/>
        <p:txBody>
          <a:bodyPr/>
          <a:lstStyle/>
          <a:p>
            <a:fld id="{10B26E30-553B-4FA2-955E-EEF814262D15}" type="slidenum">
              <a:rPr kumimoji="1" lang="ja-JP" altLang="en-US" smtClean="0"/>
              <a:pPr/>
              <a:t>3</a:t>
            </a:fld>
            <a:endParaRPr kumimoji="1"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ja-JP" dirty="0" smtClean="0">
                <a:latin typeface="Times New Roman" pitchFamily="18" charset="0"/>
                <a:cs typeface="Times New Roman" pitchFamily="18" charset="0"/>
              </a:rPr>
              <a:t>conductivity gradient. </a:t>
            </a:r>
            <a:endParaRPr kumimoji="1" lang="ja-JP" altLang="en-US" dirty="0"/>
          </a:p>
        </p:txBody>
      </p:sp>
      <p:sp>
        <p:nvSpPr>
          <p:cNvPr id="4" name="灯片编号占位符 3"/>
          <p:cNvSpPr>
            <a:spLocks noGrp="1"/>
          </p:cNvSpPr>
          <p:nvPr>
            <p:ph type="sldNum" sz="quarter" idx="10"/>
          </p:nvPr>
        </p:nvSpPr>
        <p:spPr/>
        <p:txBody>
          <a:bodyPr/>
          <a:lstStyle/>
          <a:p>
            <a:fld id="{10B26E30-553B-4FA2-955E-EEF814262D15}" type="slidenum">
              <a:rPr kumimoji="1" lang="ja-JP" altLang="en-US" smtClean="0"/>
              <a:pPr/>
              <a:t>4</a:t>
            </a:fld>
            <a:endParaRPr kumimoji="1" lang="ja-JP"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kumimoji="1" lang="ja-JP" altLang="en-US"/>
          </a:p>
        </p:txBody>
      </p:sp>
      <p:sp>
        <p:nvSpPr>
          <p:cNvPr id="4" name="灯片编号占位符 3"/>
          <p:cNvSpPr>
            <a:spLocks noGrp="1"/>
          </p:cNvSpPr>
          <p:nvPr>
            <p:ph type="sldNum" sz="quarter" idx="10"/>
          </p:nvPr>
        </p:nvSpPr>
        <p:spPr/>
        <p:txBody>
          <a:bodyPr/>
          <a:lstStyle/>
          <a:p>
            <a:fld id="{10B26E30-553B-4FA2-955E-EEF814262D15}" type="slidenum">
              <a:rPr kumimoji="1" lang="ja-JP" altLang="en-US" smtClean="0"/>
              <a:pPr/>
              <a:t>5</a:t>
            </a:fld>
            <a:endParaRPr kumimoji="1" lang="ja-JP"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47107"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ja-JP" altLang="en-US" smtClean="0"/>
              <a:t>詳しく見ろ</a:t>
            </a:r>
          </a:p>
        </p:txBody>
      </p:sp>
      <p:sp>
        <p:nvSpPr>
          <p:cNvPr id="48132"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041866D-2197-4FA0-A5FB-A778B0FCE101}" type="slidenum">
              <a:rPr lang="ja-JP" altLang="en-US"/>
              <a:pPr fontAlgn="base">
                <a:spcBef>
                  <a:spcPct val="0"/>
                </a:spcBef>
                <a:spcAft>
                  <a:spcPct val="0"/>
                </a:spcAft>
                <a:defRPr/>
              </a:pPr>
              <a:t>26</a:t>
            </a:fld>
            <a:endParaRPr lang="ja-JP"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kumimoji="1" lang="ja-JP" altLang="en-US"/>
          </a:p>
        </p:txBody>
      </p:sp>
      <p:sp>
        <p:nvSpPr>
          <p:cNvPr id="4" name="灯片编号占位符 3"/>
          <p:cNvSpPr>
            <a:spLocks noGrp="1"/>
          </p:cNvSpPr>
          <p:nvPr>
            <p:ph type="sldNum" sz="quarter" idx="10"/>
          </p:nvPr>
        </p:nvSpPr>
        <p:spPr/>
        <p:txBody>
          <a:bodyPr/>
          <a:lstStyle/>
          <a:p>
            <a:fld id="{10B26E30-553B-4FA2-955E-EEF814262D15}" type="slidenum">
              <a:rPr kumimoji="1" lang="ja-JP" altLang="en-US" smtClean="0"/>
              <a:pPr/>
              <a:t>29</a:t>
            </a:fld>
            <a:endParaRPr kumimoji="1" lang="ja-JP"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kumimoji="1" lang="zh-CN" altLang="en-US" smtClean="0"/>
              <a:t>单击此处编辑母版标题样式</a:t>
            </a:r>
            <a:endParaRPr kumimoji="1" lang="ja-JP"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zh-CN" altLang="en-US" smtClean="0"/>
              <a:t>单击此处编辑母版副标题样式</a:t>
            </a:r>
            <a:endParaRPr kumimoji="1" lang="ja-JP" altLang="en-US"/>
          </a:p>
        </p:txBody>
      </p:sp>
      <p:sp>
        <p:nvSpPr>
          <p:cNvPr id="4" name="日期占位符 3"/>
          <p:cNvSpPr>
            <a:spLocks noGrp="1"/>
          </p:cNvSpPr>
          <p:nvPr>
            <p:ph type="dt" sz="half" idx="10"/>
          </p:nvPr>
        </p:nvSpPr>
        <p:spPr/>
        <p:txBody>
          <a:bodyPr/>
          <a:lstStyle/>
          <a:p>
            <a:fld id="{E90ED720-0104-4369-84BC-D37694168613}" type="datetimeFigureOut">
              <a:rPr kumimoji="1" lang="ja-JP" altLang="en-US" smtClean="0"/>
              <a:pPr/>
              <a:t>2011/6/2</a:t>
            </a:fld>
            <a:endParaRPr kumimoji="1" lang="ja-JP" altLang="en-US"/>
          </a:p>
        </p:txBody>
      </p:sp>
      <p:sp>
        <p:nvSpPr>
          <p:cNvPr id="5" name="页脚占位符 4"/>
          <p:cNvSpPr>
            <a:spLocks noGrp="1"/>
          </p:cNvSpPr>
          <p:nvPr>
            <p:ph type="ftr" sz="quarter" idx="11"/>
          </p:nvPr>
        </p:nvSpPr>
        <p:spPr/>
        <p:txBody>
          <a:bodyPr/>
          <a:lstStyle/>
          <a:p>
            <a:endParaRPr kumimoji="1" lang="ja-JP" altLang="en-US"/>
          </a:p>
        </p:txBody>
      </p:sp>
      <p:sp>
        <p:nvSpPr>
          <p:cNvPr id="6" name="灯片编号占位符 5"/>
          <p:cNvSpPr>
            <a:spLocks noGrp="1"/>
          </p:cNvSpPr>
          <p:nvPr>
            <p:ph type="sldNum" sz="quarter" idx="12"/>
          </p:nvPr>
        </p:nvSpPr>
        <p:spPr/>
        <p:txBody>
          <a:bodyPr/>
          <a:lstStyle/>
          <a:p>
            <a:fld id="{D2D8002D-B5B0-4BAC-B1F6-782DDCCE6D9C}" type="slidenum">
              <a:rPr kumimoji="1" lang="ja-JP" altLang="en-US" smtClean="0"/>
              <a:pPr/>
              <a:t>&lt;#&gt;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ja-JP" altLang="en-US"/>
          </a:p>
        </p:txBody>
      </p:sp>
      <p:sp>
        <p:nvSpPr>
          <p:cNvPr id="3" name="竖排文字占位符 2"/>
          <p:cNvSpPr>
            <a:spLocks noGrp="1"/>
          </p:cNvSpPr>
          <p:nvPr>
            <p:ph type="body" orient="vert" idx="1"/>
          </p:nvPr>
        </p:nvSpPr>
        <p:spPr/>
        <p:txBody>
          <a:bodyPr vert="eaVert"/>
          <a:lstStyle/>
          <a:p>
            <a:pPr lvl="0"/>
            <a:r>
              <a:rPr kumimoji="1" lang="zh-CN" altLang="en-US" smtClean="0"/>
              <a:t>单击此处编辑母版文本样式</a:t>
            </a:r>
          </a:p>
          <a:p>
            <a:pPr lvl="1"/>
            <a:r>
              <a:rPr kumimoji="1" lang="zh-CN" altLang="en-US" smtClean="0"/>
              <a:t>第二级</a:t>
            </a:r>
          </a:p>
          <a:p>
            <a:pPr lvl="2"/>
            <a:r>
              <a:rPr kumimoji="1" lang="zh-CN" altLang="en-US" smtClean="0"/>
              <a:t>第三级</a:t>
            </a:r>
          </a:p>
          <a:p>
            <a:pPr lvl="3"/>
            <a:r>
              <a:rPr kumimoji="1" lang="zh-CN" altLang="en-US" smtClean="0"/>
              <a:t>第四级</a:t>
            </a:r>
          </a:p>
          <a:p>
            <a:pPr lvl="4"/>
            <a:r>
              <a:rPr kumimoji="1" lang="zh-CN" altLang="en-US" smtClean="0"/>
              <a:t>第五级</a:t>
            </a:r>
            <a:endParaRPr kumimoji="1" lang="ja-JP" altLang="en-US"/>
          </a:p>
        </p:txBody>
      </p:sp>
      <p:sp>
        <p:nvSpPr>
          <p:cNvPr id="4" name="日期占位符 3"/>
          <p:cNvSpPr>
            <a:spLocks noGrp="1"/>
          </p:cNvSpPr>
          <p:nvPr>
            <p:ph type="dt" sz="half" idx="10"/>
          </p:nvPr>
        </p:nvSpPr>
        <p:spPr/>
        <p:txBody>
          <a:bodyPr/>
          <a:lstStyle/>
          <a:p>
            <a:fld id="{E90ED720-0104-4369-84BC-D37694168613}" type="datetimeFigureOut">
              <a:rPr kumimoji="1" lang="ja-JP" altLang="en-US" smtClean="0"/>
              <a:pPr/>
              <a:t>2011/6/2</a:t>
            </a:fld>
            <a:endParaRPr kumimoji="1" lang="ja-JP" altLang="en-US"/>
          </a:p>
        </p:txBody>
      </p:sp>
      <p:sp>
        <p:nvSpPr>
          <p:cNvPr id="5" name="页脚占位符 4"/>
          <p:cNvSpPr>
            <a:spLocks noGrp="1"/>
          </p:cNvSpPr>
          <p:nvPr>
            <p:ph type="ftr" sz="quarter" idx="11"/>
          </p:nvPr>
        </p:nvSpPr>
        <p:spPr/>
        <p:txBody>
          <a:bodyPr/>
          <a:lstStyle/>
          <a:p>
            <a:endParaRPr kumimoji="1" lang="ja-JP" altLang="en-US"/>
          </a:p>
        </p:txBody>
      </p:sp>
      <p:sp>
        <p:nvSpPr>
          <p:cNvPr id="6" name="灯片编号占位符 5"/>
          <p:cNvSpPr>
            <a:spLocks noGrp="1"/>
          </p:cNvSpPr>
          <p:nvPr>
            <p:ph type="sldNum" sz="quarter" idx="12"/>
          </p:nvPr>
        </p:nvSpPr>
        <p:spPr/>
        <p:txBody>
          <a:bodyPr/>
          <a:lstStyle/>
          <a:p>
            <a:fld id="{D2D8002D-B5B0-4BAC-B1F6-782DDCCE6D9C}" type="slidenum">
              <a:rPr kumimoji="1" lang="ja-JP" altLang="en-US" smtClean="0"/>
              <a:pPr/>
              <a:t>&lt;#&gt;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kumimoji="1" lang="zh-CN" altLang="en-US" smtClean="0"/>
              <a:t>单击此处编辑母版标题样式</a:t>
            </a:r>
            <a:endParaRPr kumimoji="1" lang="ja-JP"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kumimoji="1" lang="zh-CN" altLang="en-US" smtClean="0"/>
              <a:t>单击此处编辑母版文本样式</a:t>
            </a:r>
          </a:p>
          <a:p>
            <a:pPr lvl="1"/>
            <a:r>
              <a:rPr kumimoji="1" lang="zh-CN" altLang="en-US" smtClean="0"/>
              <a:t>第二级</a:t>
            </a:r>
          </a:p>
          <a:p>
            <a:pPr lvl="2"/>
            <a:r>
              <a:rPr kumimoji="1" lang="zh-CN" altLang="en-US" smtClean="0"/>
              <a:t>第三级</a:t>
            </a:r>
          </a:p>
          <a:p>
            <a:pPr lvl="3"/>
            <a:r>
              <a:rPr kumimoji="1" lang="zh-CN" altLang="en-US" smtClean="0"/>
              <a:t>第四级</a:t>
            </a:r>
          </a:p>
          <a:p>
            <a:pPr lvl="4"/>
            <a:r>
              <a:rPr kumimoji="1" lang="zh-CN" altLang="en-US" smtClean="0"/>
              <a:t>第五级</a:t>
            </a:r>
            <a:endParaRPr kumimoji="1" lang="ja-JP" altLang="en-US"/>
          </a:p>
        </p:txBody>
      </p:sp>
      <p:sp>
        <p:nvSpPr>
          <p:cNvPr id="4" name="日期占位符 3"/>
          <p:cNvSpPr>
            <a:spLocks noGrp="1"/>
          </p:cNvSpPr>
          <p:nvPr>
            <p:ph type="dt" sz="half" idx="10"/>
          </p:nvPr>
        </p:nvSpPr>
        <p:spPr/>
        <p:txBody>
          <a:bodyPr/>
          <a:lstStyle/>
          <a:p>
            <a:fld id="{E90ED720-0104-4369-84BC-D37694168613}" type="datetimeFigureOut">
              <a:rPr kumimoji="1" lang="ja-JP" altLang="en-US" smtClean="0"/>
              <a:pPr/>
              <a:t>2011/6/2</a:t>
            </a:fld>
            <a:endParaRPr kumimoji="1" lang="ja-JP" altLang="en-US"/>
          </a:p>
        </p:txBody>
      </p:sp>
      <p:sp>
        <p:nvSpPr>
          <p:cNvPr id="5" name="页脚占位符 4"/>
          <p:cNvSpPr>
            <a:spLocks noGrp="1"/>
          </p:cNvSpPr>
          <p:nvPr>
            <p:ph type="ftr" sz="quarter" idx="11"/>
          </p:nvPr>
        </p:nvSpPr>
        <p:spPr/>
        <p:txBody>
          <a:bodyPr/>
          <a:lstStyle/>
          <a:p>
            <a:endParaRPr kumimoji="1" lang="ja-JP" altLang="en-US"/>
          </a:p>
        </p:txBody>
      </p:sp>
      <p:sp>
        <p:nvSpPr>
          <p:cNvPr id="6" name="灯片编号占位符 5"/>
          <p:cNvSpPr>
            <a:spLocks noGrp="1"/>
          </p:cNvSpPr>
          <p:nvPr>
            <p:ph type="sldNum" sz="quarter" idx="12"/>
          </p:nvPr>
        </p:nvSpPr>
        <p:spPr/>
        <p:txBody>
          <a:bodyPr/>
          <a:lstStyle/>
          <a:p>
            <a:fld id="{D2D8002D-B5B0-4BAC-B1F6-782DDCCE6D9C}" type="slidenum">
              <a:rPr kumimoji="1" lang="ja-JP" altLang="en-US" smtClean="0"/>
              <a:pPr/>
              <a:t>&lt;#&gt;</a:t>
            </a:fld>
            <a:endParaRPr kumimoji="1" lang="ja-JP"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4638"/>
            <a:ext cx="82296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457200" y="1600200"/>
            <a:ext cx="4038600"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57200" y="3938588"/>
            <a:ext cx="4038600" cy="21875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コンテンツ プレースホルダ 5"/>
          <p:cNvSpPr>
            <a:spLocks noGrp="1"/>
          </p:cNvSpPr>
          <p:nvPr>
            <p:ph sz="quarter" idx="4"/>
          </p:nvPr>
        </p:nvSpPr>
        <p:spPr>
          <a:xfrm>
            <a:off x="4648200" y="3938588"/>
            <a:ext cx="4038600" cy="21875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a:xfrm>
            <a:off x="457200" y="6245225"/>
            <a:ext cx="2133600" cy="476250"/>
          </a:xfrm>
        </p:spPr>
        <p:txBody>
          <a:bodyPr/>
          <a:lstStyle>
            <a:lvl1pPr>
              <a:defRPr kumimoji="0"/>
            </a:lvl1pPr>
          </a:lstStyle>
          <a:p>
            <a:pPr>
              <a:defRPr/>
            </a:pPr>
            <a:endParaRPr lang="en-US" altLang="ja-JP"/>
          </a:p>
        </p:txBody>
      </p:sp>
      <p:sp>
        <p:nvSpPr>
          <p:cNvPr id="8" name="フッター プレースホルダ 7"/>
          <p:cNvSpPr>
            <a:spLocks noGrp="1"/>
          </p:cNvSpPr>
          <p:nvPr>
            <p:ph type="ftr" sz="quarter" idx="11"/>
          </p:nvPr>
        </p:nvSpPr>
        <p:spPr>
          <a:xfrm>
            <a:off x="3124200" y="6245225"/>
            <a:ext cx="2895600" cy="476250"/>
          </a:xfrm>
        </p:spPr>
        <p:txBody>
          <a:bodyPr/>
          <a:lstStyle>
            <a:lvl1pPr>
              <a:defRPr kumimoji="0"/>
            </a:lvl1pPr>
          </a:lstStyle>
          <a:p>
            <a:pPr>
              <a:defRPr/>
            </a:pPr>
            <a:endParaRPr lang="en-US" altLang="ja-JP"/>
          </a:p>
        </p:txBody>
      </p:sp>
      <p:sp>
        <p:nvSpPr>
          <p:cNvPr id="9" name="スライド番号プレースホルダ 8"/>
          <p:cNvSpPr>
            <a:spLocks noGrp="1"/>
          </p:cNvSpPr>
          <p:nvPr>
            <p:ph type="sldNum" sz="quarter" idx="12"/>
          </p:nvPr>
        </p:nvSpPr>
        <p:spPr>
          <a:xfrm>
            <a:off x="6553200" y="6245225"/>
            <a:ext cx="2133600" cy="476250"/>
          </a:xfrm>
        </p:spPr>
        <p:txBody>
          <a:bodyPr/>
          <a:lstStyle>
            <a:lvl1pPr>
              <a:defRPr kumimoji="0"/>
            </a:lvl1pPr>
          </a:lstStyle>
          <a:p>
            <a:pPr>
              <a:defRPr/>
            </a:pPr>
            <a:fld id="{B3710F74-620A-4A54-AF3D-E83D28EF06B9}" type="slidenum">
              <a:rPr lang="en-US" altLang="ja-JP"/>
              <a:pPr>
                <a:defRPr/>
              </a:pPr>
              <a:t>&lt;#&gt;</a:t>
            </a:fld>
            <a:endParaRPr lang="en-US" altLang="ja-JP"/>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ja-JP" altLang="en-US"/>
          </a:p>
        </p:txBody>
      </p:sp>
      <p:sp>
        <p:nvSpPr>
          <p:cNvPr id="3" name="内容占位符 2"/>
          <p:cNvSpPr>
            <a:spLocks noGrp="1"/>
          </p:cNvSpPr>
          <p:nvPr>
            <p:ph idx="1"/>
          </p:nvPr>
        </p:nvSpPr>
        <p:spPr/>
        <p:txBody>
          <a:bodyPr/>
          <a:lstStyle/>
          <a:p>
            <a:pPr lvl="0"/>
            <a:r>
              <a:rPr kumimoji="1" lang="zh-CN" altLang="en-US" smtClean="0"/>
              <a:t>单击此处编辑母版文本样式</a:t>
            </a:r>
          </a:p>
          <a:p>
            <a:pPr lvl="1"/>
            <a:r>
              <a:rPr kumimoji="1" lang="zh-CN" altLang="en-US" smtClean="0"/>
              <a:t>第二级</a:t>
            </a:r>
          </a:p>
          <a:p>
            <a:pPr lvl="2"/>
            <a:r>
              <a:rPr kumimoji="1" lang="zh-CN" altLang="en-US" smtClean="0"/>
              <a:t>第三级</a:t>
            </a:r>
          </a:p>
          <a:p>
            <a:pPr lvl="3"/>
            <a:r>
              <a:rPr kumimoji="1" lang="zh-CN" altLang="en-US" smtClean="0"/>
              <a:t>第四级</a:t>
            </a:r>
          </a:p>
          <a:p>
            <a:pPr lvl="4"/>
            <a:r>
              <a:rPr kumimoji="1" lang="zh-CN" altLang="en-US" smtClean="0"/>
              <a:t>第五级</a:t>
            </a:r>
            <a:endParaRPr kumimoji="1" lang="ja-JP" altLang="en-US"/>
          </a:p>
        </p:txBody>
      </p:sp>
      <p:sp>
        <p:nvSpPr>
          <p:cNvPr id="4" name="日期占位符 3"/>
          <p:cNvSpPr>
            <a:spLocks noGrp="1"/>
          </p:cNvSpPr>
          <p:nvPr>
            <p:ph type="dt" sz="half" idx="10"/>
          </p:nvPr>
        </p:nvSpPr>
        <p:spPr/>
        <p:txBody>
          <a:bodyPr/>
          <a:lstStyle/>
          <a:p>
            <a:fld id="{E90ED720-0104-4369-84BC-D37694168613}" type="datetimeFigureOut">
              <a:rPr kumimoji="1" lang="ja-JP" altLang="en-US" smtClean="0"/>
              <a:pPr/>
              <a:t>2011/6/2</a:t>
            </a:fld>
            <a:endParaRPr kumimoji="1" lang="ja-JP" altLang="en-US"/>
          </a:p>
        </p:txBody>
      </p:sp>
      <p:sp>
        <p:nvSpPr>
          <p:cNvPr id="5" name="页脚占位符 4"/>
          <p:cNvSpPr>
            <a:spLocks noGrp="1"/>
          </p:cNvSpPr>
          <p:nvPr>
            <p:ph type="ftr" sz="quarter" idx="11"/>
          </p:nvPr>
        </p:nvSpPr>
        <p:spPr/>
        <p:txBody>
          <a:bodyPr/>
          <a:lstStyle/>
          <a:p>
            <a:endParaRPr kumimoji="1" lang="ja-JP" altLang="en-US"/>
          </a:p>
        </p:txBody>
      </p:sp>
      <p:sp>
        <p:nvSpPr>
          <p:cNvPr id="6" name="灯片编号占位符 5"/>
          <p:cNvSpPr>
            <a:spLocks noGrp="1"/>
          </p:cNvSpPr>
          <p:nvPr>
            <p:ph type="sldNum" sz="quarter" idx="12"/>
          </p:nvPr>
        </p:nvSpPr>
        <p:spPr/>
        <p:txBody>
          <a:bodyPr/>
          <a:lstStyle/>
          <a:p>
            <a:fld id="{D2D8002D-B5B0-4BAC-B1F6-782DDCCE6D9C}" type="slidenum">
              <a:rPr kumimoji="1" lang="ja-JP" altLang="en-US" smtClean="0"/>
              <a:pPr/>
              <a:t>&lt;#&gt;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kumimoji="1" lang="zh-CN" altLang="en-US" smtClean="0"/>
              <a:t>单击此处编辑母版标题样式</a:t>
            </a:r>
            <a:endParaRPr kumimoji="1" lang="ja-JP"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zh-CN" altLang="en-US" smtClean="0"/>
              <a:t>单击此处编辑母版文本样式</a:t>
            </a:r>
          </a:p>
        </p:txBody>
      </p:sp>
      <p:sp>
        <p:nvSpPr>
          <p:cNvPr id="4" name="日期占位符 3"/>
          <p:cNvSpPr>
            <a:spLocks noGrp="1"/>
          </p:cNvSpPr>
          <p:nvPr>
            <p:ph type="dt" sz="half" idx="10"/>
          </p:nvPr>
        </p:nvSpPr>
        <p:spPr/>
        <p:txBody>
          <a:bodyPr/>
          <a:lstStyle/>
          <a:p>
            <a:fld id="{E90ED720-0104-4369-84BC-D37694168613}" type="datetimeFigureOut">
              <a:rPr kumimoji="1" lang="ja-JP" altLang="en-US" smtClean="0"/>
              <a:pPr/>
              <a:t>2011/6/2</a:t>
            </a:fld>
            <a:endParaRPr kumimoji="1" lang="ja-JP" altLang="en-US"/>
          </a:p>
        </p:txBody>
      </p:sp>
      <p:sp>
        <p:nvSpPr>
          <p:cNvPr id="5" name="页脚占位符 4"/>
          <p:cNvSpPr>
            <a:spLocks noGrp="1"/>
          </p:cNvSpPr>
          <p:nvPr>
            <p:ph type="ftr" sz="quarter" idx="11"/>
          </p:nvPr>
        </p:nvSpPr>
        <p:spPr/>
        <p:txBody>
          <a:bodyPr/>
          <a:lstStyle/>
          <a:p>
            <a:endParaRPr kumimoji="1" lang="ja-JP" altLang="en-US"/>
          </a:p>
        </p:txBody>
      </p:sp>
      <p:sp>
        <p:nvSpPr>
          <p:cNvPr id="6" name="灯片编号占位符 5"/>
          <p:cNvSpPr>
            <a:spLocks noGrp="1"/>
          </p:cNvSpPr>
          <p:nvPr>
            <p:ph type="sldNum" sz="quarter" idx="12"/>
          </p:nvPr>
        </p:nvSpPr>
        <p:spPr/>
        <p:txBody>
          <a:bodyPr/>
          <a:lstStyle/>
          <a:p>
            <a:fld id="{D2D8002D-B5B0-4BAC-B1F6-782DDCCE6D9C}" type="slidenum">
              <a:rPr kumimoji="1" lang="ja-JP" altLang="en-US" smtClean="0"/>
              <a:pPr/>
              <a:t>&lt;#&gt;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ja-JP"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CN" altLang="en-US" smtClean="0"/>
              <a:t>单击此处编辑母版文本样式</a:t>
            </a:r>
          </a:p>
          <a:p>
            <a:pPr lvl="1"/>
            <a:r>
              <a:rPr kumimoji="1" lang="zh-CN" altLang="en-US" smtClean="0"/>
              <a:t>第二级</a:t>
            </a:r>
          </a:p>
          <a:p>
            <a:pPr lvl="2"/>
            <a:r>
              <a:rPr kumimoji="1" lang="zh-CN" altLang="en-US" smtClean="0"/>
              <a:t>第三级</a:t>
            </a:r>
          </a:p>
          <a:p>
            <a:pPr lvl="3"/>
            <a:r>
              <a:rPr kumimoji="1" lang="zh-CN" altLang="en-US" smtClean="0"/>
              <a:t>第四级</a:t>
            </a:r>
          </a:p>
          <a:p>
            <a:pPr lvl="4"/>
            <a:r>
              <a:rPr kumimoji="1" lang="zh-CN" altLang="en-US" smtClean="0"/>
              <a:t>第五级</a:t>
            </a:r>
            <a:endParaRPr kumimoji="1" lang="ja-JP"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CN" altLang="en-US" smtClean="0"/>
              <a:t>单击此处编辑母版文本样式</a:t>
            </a:r>
          </a:p>
          <a:p>
            <a:pPr lvl="1"/>
            <a:r>
              <a:rPr kumimoji="1" lang="zh-CN" altLang="en-US" smtClean="0"/>
              <a:t>第二级</a:t>
            </a:r>
          </a:p>
          <a:p>
            <a:pPr lvl="2"/>
            <a:r>
              <a:rPr kumimoji="1" lang="zh-CN" altLang="en-US" smtClean="0"/>
              <a:t>第三级</a:t>
            </a:r>
          </a:p>
          <a:p>
            <a:pPr lvl="3"/>
            <a:r>
              <a:rPr kumimoji="1" lang="zh-CN" altLang="en-US" smtClean="0"/>
              <a:t>第四级</a:t>
            </a:r>
          </a:p>
          <a:p>
            <a:pPr lvl="4"/>
            <a:r>
              <a:rPr kumimoji="1" lang="zh-CN" altLang="en-US" smtClean="0"/>
              <a:t>第五级</a:t>
            </a:r>
            <a:endParaRPr kumimoji="1" lang="ja-JP" altLang="en-US"/>
          </a:p>
        </p:txBody>
      </p:sp>
      <p:sp>
        <p:nvSpPr>
          <p:cNvPr id="5" name="日期占位符 4"/>
          <p:cNvSpPr>
            <a:spLocks noGrp="1"/>
          </p:cNvSpPr>
          <p:nvPr>
            <p:ph type="dt" sz="half" idx="10"/>
          </p:nvPr>
        </p:nvSpPr>
        <p:spPr/>
        <p:txBody>
          <a:bodyPr/>
          <a:lstStyle/>
          <a:p>
            <a:fld id="{E90ED720-0104-4369-84BC-D37694168613}" type="datetimeFigureOut">
              <a:rPr kumimoji="1" lang="ja-JP" altLang="en-US" smtClean="0"/>
              <a:pPr/>
              <a:t>2011/6/2</a:t>
            </a:fld>
            <a:endParaRPr kumimoji="1" lang="ja-JP" altLang="en-US"/>
          </a:p>
        </p:txBody>
      </p:sp>
      <p:sp>
        <p:nvSpPr>
          <p:cNvPr id="6" name="页脚占位符 5"/>
          <p:cNvSpPr>
            <a:spLocks noGrp="1"/>
          </p:cNvSpPr>
          <p:nvPr>
            <p:ph type="ftr" sz="quarter" idx="11"/>
          </p:nvPr>
        </p:nvSpPr>
        <p:spPr/>
        <p:txBody>
          <a:bodyPr/>
          <a:lstStyle/>
          <a:p>
            <a:endParaRPr kumimoji="1" lang="ja-JP" altLang="en-US"/>
          </a:p>
        </p:txBody>
      </p:sp>
      <p:sp>
        <p:nvSpPr>
          <p:cNvPr id="7" name="灯片编号占位符 6"/>
          <p:cNvSpPr>
            <a:spLocks noGrp="1"/>
          </p:cNvSpPr>
          <p:nvPr>
            <p:ph type="sldNum" sz="quarter" idx="12"/>
          </p:nvPr>
        </p:nvSpPr>
        <p:spPr/>
        <p:txBody>
          <a:bodyPr/>
          <a:lstStyle/>
          <a:p>
            <a:fld id="{D2D8002D-B5B0-4BAC-B1F6-782DDCCE6D9C}" type="slidenum">
              <a:rPr kumimoji="1" lang="ja-JP" altLang="en-US" smtClean="0"/>
              <a:pPr/>
              <a:t>&lt;#&gt;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kumimoji="1" lang="zh-CN" altLang="en-US" smtClean="0"/>
              <a:t>单击此处编辑母版标题样式</a:t>
            </a:r>
            <a:endParaRPr kumimoji="1" lang="ja-JP"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CN" altLang="en-US" smtClean="0"/>
              <a:t>单击此处编辑母版文本样式</a:t>
            </a:r>
          </a:p>
          <a:p>
            <a:pPr lvl="1"/>
            <a:r>
              <a:rPr kumimoji="1" lang="zh-CN" altLang="en-US" smtClean="0"/>
              <a:t>第二级</a:t>
            </a:r>
          </a:p>
          <a:p>
            <a:pPr lvl="2"/>
            <a:r>
              <a:rPr kumimoji="1" lang="zh-CN" altLang="en-US" smtClean="0"/>
              <a:t>第三级</a:t>
            </a:r>
          </a:p>
          <a:p>
            <a:pPr lvl="3"/>
            <a:r>
              <a:rPr kumimoji="1" lang="zh-CN" altLang="en-US" smtClean="0"/>
              <a:t>第四级</a:t>
            </a:r>
          </a:p>
          <a:p>
            <a:pPr lvl="4"/>
            <a:r>
              <a:rPr kumimoji="1" lang="zh-CN" altLang="en-US" smtClean="0"/>
              <a:t>第五级</a:t>
            </a:r>
            <a:endParaRPr kumimoji="1" lang="ja-JP"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CN" altLang="en-US" smtClean="0"/>
              <a:t>单击此处编辑母版文本样式</a:t>
            </a:r>
          </a:p>
          <a:p>
            <a:pPr lvl="1"/>
            <a:r>
              <a:rPr kumimoji="1" lang="zh-CN" altLang="en-US" smtClean="0"/>
              <a:t>第二级</a:t>
            </a:r>
          </a:p>
          <a:p>
            <a:pPr lvl="2"/>
            <a:r>
              <a:rPr kumimoji="1" lang="zh-CN" altLang="en-US" smtClean="0"/>
              <a:t>第三级</a:t>
            </a:r>
          </a:p>
          <a:p>
            <a:pPr lvl="3"/>
            <a:r>
              <a:rPr kumimoji="1" lang="zh-CN" altLang="en-US" smtClean="0"/>
              <a:t>第四级</a:t>
            </a:r>
          </a:p>
          <a:p>
            <a:pPr lvl="4"/>
            <a:r>
              <a:rPr kumimoji="1" lang="zh-CN" altLang="en-US" smtClean="0"/>
              <a:t>第五级</a:t>
            </a:r>
            <a:endParaRPr kumimoji="1" lang="ja-JP" altLang="en-US"/>
          </a:p>
        </p:txBody>
      </p:sp>
      <p:sp>
        <p:nvSpPr>
          <p:cNvPr id="7" name="日期占位符 6"/>
          <p:cNvSpPr>
            <a:spLocks noGrp="1"/>
          </p:cNvSpPr>
          <p:nvPr>
            <p:ph type="dt" sz="half" idx="10"/>
          </p:nvPr>
        </p:nvSpPr>
        <p:spPr/>
        <p:txBody>
          <a:bodyPr/>
          <a:lstStyle/>
          <a:p>
            <a:fld id="{E90ED720-0104-4369-84BC-D37694168613}" type="datetimeFigureOut">
              <a:rPr kumimoji="1" lang="ja-JP" altLang="en-US" smtClean="0"/>
              <a:pPr/>
              <a:t>2011/6/2</a:t>
            </a:fld>
            <a:endParaRPr kumimoji="1" lang="ja-JP" altLang="en-US"/>
          </a:p>
        </p:txBody>
      </p:sp>
      <p:sp>
        <p:nvSpPr>
          <p:cNvPr id="8" name="页脚占位符 7"/>
          <p:cNvSpPr>
            <a:spLocks noGrp="1"/>
          </p:cNvSpPr>
          <p:nvPr>
            <p:ph type="ftr" sz="quarter" idx="11"/>
          </p:nvPr>
        </p:nvSpPr>
        <p:spPr/>
        <p:txBody>
          <a:bodyPr/>
          <a:lstStyle/>
          <a:p>
            <a:endParaRPr kumimoji="1" lang="ja-JP" altLang="en-US"/>
          </a:p>
        </p:txBody>
      </p:sp>
      <p:sp>
        <p:nvSpPr>
          <p:cNvPr id="9" name="灯片编号占位符 8"/>
          <p:cNvSpPr>
            <a:spLocks noGrp="1"/>
          </p:cNvSpPr>
          <p:nvPr>
            <p:ph type="sldNum" sz="quarter" idx="12"/>
          </p:nvPr>
        </p:nvSpPr>
        <p:spPr/>
        <p:txBody>
          <a:bodyPr/>
          <a:lstStyle/>
          <a:p>
            <a:fld id="{D2D8002D-B5B0-4BAC-B1F6-782DDCCE6D9C}" type="slidenum">
              <a:rPr kumimoji="1" lang="ja-JP" altLang="en-US" smtClean="0"/>
              <a:pPr/>
              <a:t>&lt;#&gt;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ja-JP" altLang="en-US"/>
          </a:p>
        </p:txBody>
      </p:sp>
      <p:sp>
        <p:nvSpPr>
          <p:cNvPr id="3" name="日期占位符 2"/>
          <p:cNvSpPr>
            <a:spLocks noGrp="1"/>
          </p:cNvSpPr>
          <p:nvPr>
            <p:ph type="dt" sz="half" idx="10"/>
          </p:nvPr>
        </p:nvSpPr>
        <p:spPr/>
        <p:txBody>
          <a:bodyPr/>
          <a:lstStyle/>
          <a:p>
            <a:fld id="{E90ED720-0104-4369-84BC-D37694168613}" type="datetimeFigureOut">
              <a:rPr kumimoji="1" lang="ja-JP" altLang="en-US" smtClean="0"/>
              <a:pPr/>
              <a:t>2011/6/2</a:t>
            </a:fld>
            <a:endParaRPr kumimoji="1" lang="ja-JP" altLang="en-US"/>
          </a:p>
        </p:txBody>
      </p:sp>
      <p:sp>
        <p:nvSpPr>
          <p:cNvPr id="4" name="页脚占位符 3"/>
          <p:cNvSpPr>
            <a:spLocks noGrp="1"/>
          </p:cNvSpPr>
          <p:nvPr>
            <p:ph type="ftr" sz="quarter" idx="11"/>
          </p:nvPr>
        </p:nvSpPr>
        <p:spPr/>
        <p:txBody>
          <a:bodyPr/>
          <a:lstStyle/>
          <a:p>
            <a:endParaRPr kumimoji="1" lang="ja-JP" altLang="en-US"/>
          </a:p>
        </p:txBody>
      </p:sp>
      <p:sp>
        <p:nvSpPr>
          <p:cNvPr id="5" name="灯片编号占位符 4"/>
          <p:cNvSpPr>
            <a:spLocks noGrp="1"/>
          </p:cNvSpPr>
          <p:nvPr>
            <p:ph type="sldNum" sz="quarter" idx="12"/>
          </p:nvPr>
        </p:nvSpPr>
        <p:spPr/>
        <p:txBody>
          <a:bodyPr/>
          <a:lstStyle/>
          <a:p>
            <a:fld id="{D2D8002D-B5B0-4BAC-B1F6-782DDCCE6D9C}" type="slidenum">
              <a:rPr kumimoji="1" lang="ja-JP" altLang="en-US" smtClean="0"/>
              <a:pPr/>
              <a:t>&lt;#&gt;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90ED720-0104-4369-84BC-D37694168613}" type="datetimeFigureOut">
              <a:rPr kumimoji="1" lang="ja-JP" altLang="en-US" smtClean="0"/>
              <a:pPr/>
              <a:t>2011/6/2</a:t>
            </a:fld>
            <a:endParaRPr kumimoji="1" lang="ja-JP" altLang="en-US"/>
          </a:p>
        </p:txBody>
      </p:sp>
      <p:sp>
        <p:nvSpPr>
          <p:cNvPr id="3" name="页脚占位符 2"/>
          <p:cNvSpPr>
            <a:spLocks noGrp="1"/>
          </p:cNvSpPr>
          <p:nvPr>
            <p:ph type="ftr" sz="quarter" idx="11"/>
          </p:nvPr>
        </p:nvSpPr>
        <p:spPr/>
        <p:txBody>
          <a:bodyPr/>
          <a:lstStyle/>
          <a:p>
            <a:endParaRPr kumimoji="1" lang="ja-JP" altLang="en-US"/>
          </a:p>
        </p:txBody>
      </p:sp>
      <p:sp>
        <p:nvSpPr>
          <p:cNvPr id="4" name="灯片编号占位符 3"/>
          <p:cNvSpPr>
            <a:spLocks noGrp="1"/>
          </p:cNvSpPr>
          <p:nvPr>
            <p:ph type="sldNum" sz="quarter" idx="12"/>
          </p:nvPr>
        </p:nvSpPr>
        <p:spPr/>
        <p:txBody>
          <a:bodyPr/>
          <a:lstStyle/>
          <a:p>
            <a:fld id="{D2D8002D-B5B0-4BAC-B1F6-782DDCCE6D9C}" type="slidenum">
              <a:rPr kumimoji="1" lang="ja-JP" altLang="en-US" smtClean="0"/>
              <a:pPr/>
              <a:t>&lt;#&gt;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kumimoji="1" lang="zh-CN" altLang="en-US" smtClean="0"/>
              <a:t>单击此处编辑母版标题样式</a:t>
            </a:r>
            <a:endParaRPr kumimoji="1" lang="ja-JP"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smtClean="0"/>
              <a:t>单击此处编辑母版文本样式</a:t>
            </a:r>
          </a:p>
          <a:p>
            <a:pPr lvl="1"/>
            <a:r>
              <a:rPr kumimoji="1" lang="zh-CN" altLang="en-US" smtClean="0"/>
              <a:t>第二级</a:t>
            </a:r>
          </a:p>
          <a:p>
            <a:pPr lvl="2"/>
            <a:r>
              <a:rPr kumimoji="1" lang="zh-CN" altLang="en-US" smtClean="0"/>
              <a:t>第三级</a:t>
            </a:r>
          </a:p>
          <a:p>
            <a:pPr lvl="3"/>
            <a:r>
              <a:rPr kumimoji="1" lang="zh-CN" altLang="en-US" smtClean="0"/>
              <a:t>第四级</a:t>
            </a:r>
          </a:p>
          <a:p>
            <a:pPr lvl="4"/>
            <a:r>
              <a:rPr kumimoji="1" lang="zh-CN" altLang="en-US" smtClean="0"/>
              <a:t>第五级</a:t>
            </a:r>
            <a:endParaRPr kumimoji="1" lang="ja-JP"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CN" altLang="en-US" smtClean="0"/>
              <a:t>单击此处编辑母版文本样式</a:t>
            </a:r>
          </a:p>
        </p:txBody>
      </p:sp>
      <p:sp>
        <p:nvSpPr>
          <p:cNvPr id="5" name="日期占位符 4"/>
          <p:cNvSpPr>
            <a:spLocks noGrp="1"/>
          </p:cNvSpPr>
          <p:nvPr>
            <p:ph type="dt" sz="half" idx="10"/>
          </p:nvPr>
        </p:nvSpPr>
        <p:spPr/>
        <p:txBody>
          <a:bodyPr/>
          <a:lstStyle/>
          <a:p>
            <a:fld id="{E90ED720-0104-4369-84BC-D37694168613}" type="datetimeFigureOut">
              <a:rPr kumimoji="1" lang="ja-JP" altLang="en-US" smtClean="0"/>
              <a:pPr/>
              <a:t>2011/6/2</a:t>
            </a:fld>
            <a:endParaRPr kumimoji="1" lang="ja-JP" altLang="en-US"/>
          </a:p>
        </p:txBody>
      </p:sp>
      <p:sp>
        <p:nvSpPr>
          <p:cNvPr id="6" name="页脚占位符 5"/>
          <p:cNvSpPr>
            <a:spLocks noGrp="1"/>
          </p:cNvSpPr>
          <p:nvPr>
            <p:ph type="ftr" sz="quarter" idx="11"/>
          </p:nvPr>
        </p:nvSpPr>
        <p:spPr/>
        <p:txBody>
          <a:bodyPr/>
          <a:lstStyle/>
          <a:p>
            <a:endParaRPr kumimoji="1" lang="ja-JP" altLang="en-US"/>
          </a:p>
        </p:txBody>
      </p:sp>
      <p:sp>
        <p:nvSpPr>
          <p:cNvPr id="7" name="灯片编号占位符 6"/>
          <p:cNvSpPr>
            <a:spLocks noGrp="1"/>
          </p:cNvSpPr>
          <p:nvPr>
            <p:ph type="sldNum" sz="quarter" idx="12"/>
          </p:nvPr>
        </p:nvSpPr>
        <p:spPr/>
        <p:txBody>
          <a:bodyPr/>
          <a:lstStyle/>
          <a:p>
            <a:fld id="{D2D8002D-B5B0-4BAC-B1F6-782DDCCE6D9C}" type="slidenum">
              <a:rPr kumimoji="1" lang="ja-JP" altLang="en-US" smtClean="0"/>
              <a:pPr/>
              <a:t>&lt;#&gt;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kumimoji="1" lang="zh-CN" altLang="en-US" smtClean="0"/>
              <a:t>单击此处编辑母版标题样式</a:t>
            </a:r>
            <a:endParaRPr kumimoji="1" lang="ja-JP"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CN" altLang="en-US" smtClean="0"/>
              <a:t>单击此处编辑母版文本样式</a:t>
            </a:r>
          </a:p>
        </p:txBody>
      </p:sp>
      <p:sp>
        <p:nvSpPr>
          <p:cNvPr id="5" name="日期占位符 4"/>
          <p:cNvSpPr>
            <a:spLocks noGrp="1"/>
          </p:cNvSpPr>
          <p:nvPr>
            <p:ph type="dt" sz="half" idx="10"/>
          </p:nvPr>
        </p:nvSpPr>
        <p:spPr/>
        <p:txBody>
          <a:bodyPr/>
          <a:lstStyle/>
          <a:p>
            <a:fld id="{E90ED720-0104-4369-84BC-D37694168613}" type="datetimeFigureOut">
              <a:rPr kumimoji="1" lang="ja-JP" altLang="en-US" smtClean="0"/>
              <a:pPr/>
              <a:t>2011/6/2</a:t>
            </a:fld>
            <a:endParaRPr kumimoji="1" lang="ja-JP" altLang="en-US"/>
          </a:p>
        </p:txBody>
      </p:sp>
      <p:sp>
        <p:nvSpPr>
          <p:cNvPr id="6" name="页脚占位符 5"/>
          <p:cNvSpPr>
            <a:spLocks noGrp="1"/>
          </p:cNvSpPr>
          <p:nvPr>
            <p:ph type="ftr" sz="quarter" idx="11"/>
          </p:nvPr>
        </p:nvSpPr>
        <p:spPr/>
        <p:txBody>
          <a:bodyPr/>
          <a:lstStyle/>
          <a:p>
            <a:endParaRPr kumimoji="1" lang="ja-JP" altLang="en-US"/>
          </a:p>
        </p:txBody>
      </p:sp>
      <p:sp>
        <p:nvSpPr>
          <p:cNvPr id="7" name="灯片编号占位符 6"/>
          <p:cNvSpPr>
            <a:spLocks noGrp="1"/>
          </p:cNvSpPr>
          <p:nvPr>
            <p:ph type="sldNum" sz="quarter" idx="12"/>
          </p:nvPr>
        </p:nvSpPr>
        <p:spPr/>
        <p:txBody>
          <a:bodyPr/>
          <a:lstStyle/>
          <a:p>
            <a:fld id="{D2D8002D-B5B0-4BAC-B1F6-782DDCCE6D9C}" type="slidenum">
              <a:rPr kumimoji="1" lang="ja-JP" altLang="en-US" smtClean="0"/>
              <a:pPr/>
              <a:t>&lt;#&gt;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zh-CN" altLang="en-US" smtClean="0"/>
              <a:t>单击此处编辑母版标题样式</a:t>
            </a:r>
            <a:endParaRPr kumimoji="1" lang="ja-JP"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zh-CN" altLang="en-US" smtClean="0"/>
              <a:t>单击此处编辑母版文本样式</a:t>
            </a:r>
          </a:p>
          <a:p>
            <a:pPr lvl="1"/>
            <a:r>
              <a:rPr kumimoji="1" lang="zh-CN" altLang="en-US" smtClean="0"/>
              <a:t>第二级</a:t>
            </a:r>
          </a:p>
          <a:p>
            <a:pPr lvl="2"/>
            <a:r>
              <a:rPr kumimoji="1" lang="zh-CN" altLang="en-US" smtClean="0"/>
              <a:t>第三级</a:t>
            </a:r>
          </a:p>
          <a:p>
            <a:pPr lvl="3"/>
            <a:r>
              <a:rPr kumimoji="1" lang="zh-CN" altLang="en-US" smtClean="0"/>
              <a:t>第四级</a:t>
            </a:r>
          </a:p>
          <a:p>
            <a:pPr lvl="4"/>
            <a:r>
              <a:rPr kumimoji="1" lang="zh-CN" altLang="en-US" smtClean="0"/>
              <a:t>第五级</a:t>
            </a:r>
            <a:endParaRPr kumimoji="1" lang="ja-JP"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0ED720-0104-4369-84BC-D37694168613}" type="datetimeFigureOut">
              <a:rPr kumimoji="1" lang="ja-JP" altLang="en-US" smtClean="0"/>
              <a:pPr/>
              <a:t>2011/6/2</a:t>
            </a:fld>
            <a:endParaRPr kumimoji="1" lang="ja-JP"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D8002D-B5B0-4BAC-B1F6-782DDCCE6D9C}" type="slidenum">
              <a:rPr kumimoji="1" lang="ja-JP" altLang="en-US" smtClean="0"/>
              <a:pPr/>
              <a:t>&lt;#&gt;</a:t>
            </a:fld>
            <a:endParaRPr kumimoji="1" lang="ja-JP" alt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8.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8.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8.jpe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41.jpeg"/><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Hokkaido radar.jpg"/>
          <p:cNvPicPr>
            <a:picLocks noChangeAspect="1"/>
          </p:cNvPicPr>
          <p:nvPr/>
        </p:nvPicPr>
        <p:blipFill>
          <a:blip r:embed="rId3" cstate="print"/>
          <a:stretch>
            <a:fillRect/>
          </a:stretch>
        </p:blipFill>
        <p:spPr>
          <a:xfrm>
            <a:off x="0" y="-9604"/>
            <a:ext cx="9131229" cy="6867604"/>
          </a:xfrm>
          <a:prstGeom prst="rect">
            <a:avLst/>
          </a:prstGeom>
        </p:spPr>
      </p:pic>
      <p:sp>
        <p:nvSpPr>
          <p:cNvPr id="3" name="サブタイトル 2"/>
          <p:cNvSpPr>
            <a:spLocks noGrp="1"/>
          </p:cNvSpPr>
          <p:nvPr>
            <p:ph type="subTitle" idx="1"/>
          </p:nvPr>
        </p:nvSpPr>
        <p:spPr>
          <a:xfrm>
            <a:off x="2123728" y="4797152"/>
            <a:ext cx="4804586" cy="928694"/>
          </a:xfrm>
          <a:noFill/>
          <a:ln cap="rnd">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dk1"/>
          </a:fillRef>
          <a:effectRef idx="1">
            <a:schemeClr val="dk1"/>
          </a:effectRef>
          <a:fontRef idx="minor">
            <a:schemeClr val="lt1"/>
          </a:fontRef>
        </p:style>
        <p:txBody>
          <a:bodyPr>
            <a:noAutofit/>
          </a:bodyPr>
          <a:lstStyle/>
          <a:p>
            <a:pPr eaLnBrk="0" hangingPunct="0"/>
            <a:r>
              <a:rPr lang="en-US" altLang="ja-JP" sz="2400" b="1" u="sng" dirty="0" err="1" smtClean="0">
                <a:solidFill>
                  <a:srgbClr val="FFFF00"/>
                </a:solidFill>
                <a:latin typeface="Times New Roman" pitchFamily="18" charset="0"/>
                <a:cs typeface="Times New Roman" pitchFamily="18" charset="0"/>
              </a:rPr>
              <a:t>Yun</a:t>
            </a:r>
            <a:r>
              <a:rPr lang="en-US" altLang="ja-JP" sz="2400" b="1" u="sng" dirty="0" smtClean="0">
                <a:solidFill>
                  <a:srgbClr val="FFFF00"/>
                </a:solidFill>
                <a:latin typeface="Times New Roman" pitchFamily="18" charset="0"/>
                <a:cs typeface="Times New Roman" pitchFamily="18" charset="0"/>
              </a:rPr>
              <a:t> </a:t>
            </a:r>
            <a:r>
              <a:rPr lang="en-US" altLang="ja-JP" sz="2400" b="1" u="sng" dirty="0" err="1" smtClean="0">
                <a:solidFill>
                  <a:srgbClr val="FFFF00"/>
                </a:solidFill>
                <a:latin typeface="Times New Roman" pitchFamily="18" charset="0"/>
                <a:cs typeface="Times New Roman" pitchFamily="18" charset="0"/>
              </a:rPr>
              <a:t>Zou</a:t>
            </a:r>
            <a:r>
              <a:rPr lang="ja-JP" altLang="en-US" sz="2400" b="1" dirty="0" smtClean="0">
                <a:solidFill>
                  <a:srgbClr val="FFFF00"/>
                </a:solidFill>
                <a:latin typeface="Times New Roman" pitchFamily="18" charset="0"/>
                <a:cs typeface="Times New Roman" pitchFamily="18" charset="0"/>
              </a:rPr>
              <a:t> </a:t>
            </a:r>
            <a:r>
              <a:rPr lang="en-US" altLang="ja-JP" sz="2400" b="1" dirty="0" smtClean="0">
                <a:solidFill>
                  <a:srgbClr val="FFFF00"/>
                </a:solidFill>
                <a:latin typeface="Times New Roman" pitchFamily="18" charset="0"/>
                <a:cs typeface="Times New Roman" pitchFamily="18" charset="0"/>
              </a:rPr>
              <a:t>and Nozomu Nishitani</a:t>
            </a:r>
          </a:p>
          <a:p>
            <a:pPr eaLnBrk="0" hangingPunct="0"/>
            <a:r>
              <a:rPr lang="ja-JP" altLang="en-US" sz="2400" b="1" dirty="0" smtClean="0">
                <a:solidFill>
                  <a:srgbClr val="FFFF00"/>
                </a:solidFill>
                <a:latin typeface="Times New Roman" pitchFamily="18" charset="0"/>
                <a:cs typeface="Times New Roman" pitchFamily="18" charset="0"/>
              </a:rPr>
              <a:t>（</a:t>
            </a:r>
            <a:r>
              <a:rPr lang="en-US" altLang="ja-JP" sz="2400" b="1" dirty="0" smtClean="0">
                <a:solidFill>
                  <a:srgbClr val="FFFF00"/>
                </a:solidFill>
                <a:latin typeface="Times New Roman" pitchFamily="18" charset="0"/>
                <a:cs typeface="Times New Roman" pitchFamily="18" charset="0"/>
              </a:rPr>
              <a:t>STEL, Nagoya University</a:t>
            </a:r>
            <a:r>
              <a:rPr lang="ja-JP" altLang="en-US" sz="2400" b="1" dirty="0" smtClean="0">
                <a:solidFill>
                  <a:srgbClr val="FFFF00"/>
                </a:solidFill>
                <a:latin typeface="Times New Roman" pitchFamily="18" charset="0"/>
                <a:cs typeface="Times New Roman" pitchFamily="18" charset="0"/>
              </a:rPr>
              <a:t>）</a:t>
            </a:r>
            <a:endParaRPr lang="en-US" altLang="ja-JP" sz="2400" b="1" dirty="0" smtClean="0">
              <a:solidFill>
                <a:srgbClr val="FFFF00"/>
              </a:solidFill>
              <a:latin typeface="Times New Roman" pitchFamily="18" charset="0"/>
              <a:cs typeface="Times New Roman" pitchFamily="18" charset="0"/>
            </a:endParaRPr>
          </a:p>
        </p:txBody>
      </p:sp>
      <p:sp>
        <p:nvSpPr>
          <p:cNvPr id="6" name="テキスト ボックス 5"/>
          <p:cNvSpPr txBox="1"/>
          <p:nvPr/>
        </p:nvSpPr>
        <p:spPr>
          <a:xfrm>
            <a:off x="285720" y="1428736"/>
            <a:ext cx="8572528" cy="1754326"/>
          </a:xfrm>
          <a:prstGeom prst="rect">
            <a:avLst/>
          </a:prstGeom>
          <a:noFill/>
          <a:ln cap="rnd">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US" altLang="ja-JP" sz="3600" dirty="0" smtClean="0">
                <a:solidFill>
                  <a:srgbClr val="FFFF00"/>
                </a:solidFill>
                <a:latin typeface="Times New Roman" pitchFamily="18" charset="0"/>
                <a:cs typeface="Times New Roman" pitchFamily="18" charset="0"/>
              </a:rPr>
              <a:t>Study of mid-latitude ionospheric convection </a:t>
            </a:r>
          </a:p>
          <a:p>
            <a:pPr algn="ctr"/>
            <a:r>
              <a:rPr lang="en-US" altLang="ja-JP" sz="3600" dirty="0" smtClean="0">
                <a:solidFill>
                  <a:srgbClr val="FFFF00"/>
                </a:solidFill>
                <a:latin typeface="Times New Roman" pitchFamily="18" charset="0"/>
                <a:cs typeface="Times New Roman" pitchFamily="18" charset="0"/>
              </a:rPr>
              <a:t>during super quiet, quiet and disturbed period </a:t>
            </a:r>
          </a:p>
          <a:p>
            <a:pPr algn="ctr"/>
            <a:r>
              <a:rPr lang="en-US" altLang="ja-JP" sz="3600" dirty="0" smtClean="0">
                <a:solidFill>
                  <a:srgbClr val="FFFF00"/>
                </a:solidFill>
                <a:latin typeface="Times New Roman" pitchFamily="18" charset="0"/>
                <a:cs typeface="Times New Roman" pitchFamily="18" charset="0"/>
              </a:rPr>
              <a:t>with the SuperDARN Hokkaido radar</a:t>
            </a:r>
            <a:endParaRPr kumimoji="1" lang="ja-JP" altLang="en-US" sz="3600" dirty="0">
              <a:solidFill>
                <a:srgbClr val="FFFF00"/>
              </a:solidFill>
              <a:latin typeface="Times New Roman" pitchFamily="18" charset="0"/>
              <a:cs typeface="Times New Roman" pitchFamily="18" charset="0"/>
            </a:endParaRPr>
          </a:p>
        </p:txBody>
      </p:sp>
      <p:pic>
        <p:nvPicPr>
          <p:cNvPr id="7" name="図 4" descr="stel_logo.png"/>
          <p:cNvPicPr>
            <a:picLocks noChangeAspect="1"/>
          </p:cNvPicPr>
          <p:nvPr/>
        </p:nvPicPr>
        <p:blipFill>
          <a:blip r:embed="rId4" cstate="print"/>
          <a:srcRect/>
          <a:stretch>
            <a:fillRect/>
          </a:stretch>
        </p:blipFill>
        <p:spPr bwMode="auto">
          <a:xfrm>
            <a:off x="7704387" y="5733256"/>
            <a:ext cx="1439613" cy="1124744"/>
          </a:xfrm>
          <a:prstGeom prst="rect">
            <a:avLst/>
          </a:prstGeom>
          <a:noFill/>
          <a:ln w="9525">
            <a:noFill/>
            <a:miter lim="800000"/>
            <a:headEnd/>
            <a:tailEnd/>
          </a:ln>
        </p:spPr>
      </p:pic>
      <p:sp>
        <p:nvSpPr>
          <p:cNvPr id="8" name="正方形/長方形 7"/>
          <p:cNvSpPr/>
          <p:nvPr/>
        </p:nvSpPr>
        <p:spPr>
          <a:xfrm>
            <a:off x="0" y="6165304"/>
            <a:ext cx="3491880" cy="692696"/>
          </a:xfrm>
          <a:prstGeom prst="rect">
            <a:avLst/>
          </a:prstGeom>
          <a:noFill/>
          <a:ln cap="rnd">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dk1"/>
          </a:fillRef>
          <a:effectRef idx="1">
            <a:schemeClr val="dk1"/>
          </a:effectRef>
          <a:fontRef idx="minor">
            <a:schemeClr val="lt1"/>
          </a:fontRef>
        </p:style>
        <p:txBody>
          <a:bodyPr vert="horz" lIns="91440" tIns="45720" rIns="91440" bIns="45720" rtlCol="0">
            <a:noAutofit/>
          </a:bodyPr>
          <a:lstStyle/>
          <a:p>
            <a:pPr algn="ctr" eaLnBrk="0" hangingPunct="0">
              <a:spcBef>
                <a:spcPct val="20000"/>
              </a:spcBef>
            </a:pPr>
            <a:r>
              <a:rPr lang="en-US" altLang="ja-JP" sz="2000" b="1" dirty="0" smtClean="0">
                <a:solidFill>
                  <a:srgbClr val="FFFF00"/>
                </a:solidFill>
                <a:latin typeface="Times New Roman" pitchFamily="18" charset="0"/>
                <a:cs typeface="Times New Roman" pitchFamily="18" charset="0"/>
              </a:rPr>
              <a:t>2011 </a:t>
            </a:r>
            <a:r>
              <a:rPr lang="en-US" altLang="ja-JP" sz="2000" b="1" dirty="0" err="1" smtClean="0">
                <a:solidFill>
                  <a:srgbClr val="FFFF00"/>
                </a:solidFill>
                <a:latin typeface="Times New Roman" pitchFamily="18" charset="0"/>
                <a:cs typeface="Times New Roman" pitchFamily="18" charset="0"/>
              </a:rPr>
              <a:t>SuperDARN</a:t>
            </a:r>
            <a:r>
              <a:rPr lang="en-US" altLang="ja-JP" sz="2000" b="1" dirty="0" smtClean="0">
                <a:solidFill>
                  <a:srgbClr val="FFFF00"/>
                </a:solidFill>
                <a:latin typeface="Times New Roman" pitchFamily="18" charset="0"/>
                <a:cs typeface="Times New Roman" pitchFamily="18" charset="0"/>
              </a:rPr>
              <a:t> Workshop</a:t>
            </a:r>
          </a:p>
          <a:p>
            <a:pPr algn="ctr" eaLnBrk="0" hangingPunct="0">
              <a:spcBef>
                <a:spcPct val="20000"/>
              </a:spcBef>
            </a:pPr>
            <a:r>
              <a:rPr lang="en-US" altLang="ja-JP" sz="2000" b="1" dirty="0" smtClean="0">
                <a:solidFill>
                  <a:srgbClr val="FFFF00"/>
                </a:solidFill>
                <a:latin typeface="Times New Roman" pitchFamily="18" charset="0"/>
                <a:cs typeface="Times New Roman" pitchFamily="18" charset="0"/>
              </a:rPr>
              <a:t>June 2, 2011</a:t>
            </a:r>
            <a:endParaRPr lang="ja-JP" altLang="en-US" sz="2000" b="1" dirty="0" err="1" smtClean="0">
              <a:solidFill>
                <a:srgbClr val="FFFF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plot_kp_page_03.jpg"/>
          <p:cNvPicPr>
            <a:picLocks noChangeAspect="1"/>
          </p:cNvPicPr>
          <p:nvPr/>
        </p:nvPicPr>
        <p:blipFill>
          <a:blip r:embed="rId2" cstate="print"/>
          <a:srcRect l="12554" t="83434" r="31642" b="1902"/>
          <a:stretch>
            <a:fillRect/>
          </a:stretch>
        </p:blipFill>
        <p:spPr>
          <a:xfrm rot="16200000">
            <a:off x="7099151" y="2275806"/>
            <a:ext cx="3051895" cy="1037803"/>
          </a:xfrm>
          <a:prstGeom prst="rect">
            <a:avLst/>
          </a:prstGeom>
        </p:spPr>
      </p:pic>
      <p:sp>
        <p:nvSpPr>
          <p:cNvPr id="5" name="TextBox 4"/>
          <p:cNvSpPr txBox="1"/>
          <p:nvPr/>
        </p:nvSpPr>
        <p:spPr>
          <a:xfrm>
            <a:off x="0" y="0"/>
            <a:ext cx="9144000" cy="461665"/>
          </a:xfrm>
          <a:prstGeom prst="rect">
            <a:avLst/>
          </a:prstGeom>
          <a:solidFill>
            <a:srgbClr val="FFFF00"/>
          </a:solidFill>
        </p:spPr>
        <p:txBody>
          <a:bodyPr wrap="square" rtlCol="0">
            <a:spAutoFit/>
          </a:bodyPr>
          <a:lstStyle/>
          <a:p>
            <a:r>
              <a:rPr lang="en-US" altLang="ja-JP" sz="2400" b="1" dirty="0" smtClean="0">
                <a:latin typeface="Times New Roman" pitchFamily="18" charset="0"/>
                <a:cs typeface="Times New Roman" pitchFamily="18" charset="0"/>
              </a:rPr>
              <a:t>Result(1/2)</a:t>
            </a:r>
            <a:endParaRPr kumimoji="1" lang="ja-JP" altLang="en-US" sz="2400" b="1" dirty="0">
              <a:latin typeface="Times New Roman" pitchFamily="18" charset="0"/>
              <a:cs typeface="Times New Roman" pitchFamily="18" charset="0"/>
            </a:endParaRPr>
          </a:p>
        </p:txBody>
      </p:sp>
      <p:pic>
        <p:nvPicPr>
          <p:cNvPr id="4" name="图片 3" descr="plot_kp_page_00.jpg"/>
          <p:cNvPicPr>
            <a:picLocks noChangeAspect="1"/>
          </p:cNvPicPr>
          <p:nvPr/>
        </p:nvPicPr>
        <p:blipFill>
          <a:blip r:embed="rId3" cstate="print"/>
          <a:srcRect l="7520" t="24169" r="20663" b="20144"/>
          <a:stretch>
            <a:fillRect/>
          </a:stretch>
        </p:blipFill>
        <p:spPr>
          <a:xfrm rot="16200000">
            <a:off x="5080399" y="1633422"/>
            <a:ext cx="2511314" cy="2520000"/>
          </a:xfrm>
          <a:prstGeom prst="rect">
            <a:avLst/>
          </a:prstGeom>
        </p:spPr>
      </p:pic>
      <p:pic>
        <p:nvPicPr>
          <p:cNvPr id="6" name="图片 5" descr="plot_kp_page_01.jpg"/>
          <p:cNvPicPr>
            <a:picLocks noChangeAspect="1"/>
          </p:cNvPicPr>
          <p:nvPr/>
        </p:nvPicPr>
        <p:blipFill>
          <a:blip r:embed="rId4" cstate="print"/>
          <a:srcRect l="7608" t="24912" r="20877" b="20867"/>
          <a:stretch>
            <a:fillRect/>
          </a:stretch>
        </p:blipFill>
        <p:spPr>
          <a:xfrm rot="16200000">
            <a:off x="3755725" y="4317284"/>
            <a:ext cx="2568375" cy="2520000"/>
          </a:xfrm>
          <a:prstGeom prst="rect">
            <a:avLst/>
          </a:prstGeom>
        </p:spPr>
      </p:pic>
      <p:pic>
        <p:nvPicPr>
          <p:cNvPr id="8" name="图片 7" descr="plot_kp_page_03.jpg"/>
          <p:cNvPicPr>
            <a:picLocks noChangeAspect="1"/>
          </p:cNvPicPr>
          <p:nvPr/>
        </p:nvPicPr>
        <p:blipFill>
          <a:blip r:embed="rId5" cstate="print"/>
          <a:srcRect l="7258" t="23447" r="20438" b="20867"/>
          <a:stretch>
            <a:fillRect/>
          </a:stretch>
        </p:blipFill>
        <p:spPr>
          <a:xfrm rot="16200000">
            <a:off x="6584053" y="4297268"/>
            <a:ext cx="2528342" cy="2520000"/>
          </a:xfrm>
          <a:prstGeom prst="rect">
            <a:avLst/>
          </a:prstGeom>
        </p:spPr>
      </p:pic>
      <p:pic>
        <p:nvPicPr>
          <p:cNvPr id="7" name="图片 6" descr="plot_kp_page_02.jpg"/>
          <p:cNvPicPr>
            <a:picLocks noChangeAspect="1"/>
          </p:cNvPicPr>
          <p:nvPr/>
        </p:nvPicPr>
        <p:blipFill>
          <a:blip r:embed="rId6" cstate="print"/>
          <a:srcRect l="6927" t="24546" r="20649" b="21818"/>
          <a:stretch>
            <a:fillRect/>
          </a:stretch>
        </p:blipFill>
        <p:spPr>
          <a:xfrm rot="16200000">
            <a:off x="700896" y="4310703"/>
            <a:ext cx="2629361" cy="2520000"/>
          </a:xfrm>
          <a:prstGeom prst="rect">
            <a:avLst/>
          </a:prstGeom>
        </p:spPr>
      </p:pic>
      <p:pic>
        <p:nvPicPr>
          <p:cNvPr id="11" name="图片 10" descr="plot_kp_page_04.jpg"/>
          <p:cNvPicPr>
            <a:picLocks noChangeAspect="1"/>
          </p:cNvPicPr>
          <p:nvPr/>
        </p:nvPicPr>
        <p:blipFill>
          <a:blip r:embed="rId7" cstate="print"/>
          <a:srcRect l="7601" t="24150" r="20382" b="21251"/>
          <a:stretch>
            <a:fillRect/>
          </a:stretch>
        </p:blipFill>
        <p:spPr>
          <a:xfrm rot="16200000">
            <a:off x="2243514" y="1676857"/>
            <a:ext cx="2568462" cy="2520000"/>
          </a:xfrm>
          <a:prstGeom prst="rect">
            <a:avLst/>
          </a:prstGeom>
        </p:spPr>
      </p:pic>
      <p:sp>
        <p:nvSpPr>
          <p:cNvPr id="18" name="タイトル 1"/>
          <p:cNvSpPr>
            <a:spLocks noGrp="1"/>
          </p:cNvSpPr>
          <p:nvPr>
            <p:ph type="title" sz="quarter"/>
          </p:nvPr>
        </p:nvSpPr>
        <p:spPr>
          <a:xfrm>
            <a:off x="0" y="428604"/>
            <a:ext cx="9144000" cy="928686"/>
          </a:xfrm>
        </p:spPr>
        <p:txBody>
          <a:bodyPr>
            <a:noAutofit/>
          </a:bodyPr>
          <a:lstStyle/>
          <a:p>
            <a:r>
              <a:rPr lang="en-US" altLang="ja-JP" sz="2400" dirty="0" smtClean="0">
                <a:latin typeface="Times New Roman" pitchFamily="18" charset="0"/>
                <a:ea typeface="+mn-ea"/>
                <a:cs typeface="Times New Roman" pitchFamily="18" charset="0"/>
              </a:rPr>
              <a:t>Statistical distribution of east-west velocities with several </a:t>
            </a:r>
            <a:r>
              <a:rPr lang="en-US" altLang="ja-JP" sz="2400" dirty="0" err="1" smtClean="0">
                <a:latin typeface="Times New Roman" pitchFamily="18" charset="0"/>
                <a:ea typeface="+mn-ea"/>
                <a:cs typeface="Times New Roman" pitchFamily="18" charset="0"/>
              </a:rPr>
              <a:t>Kp</a:t>
            </a:r>
            <a:r>
              <a:rPr lang="en-US" altLang="ja-JP" sz="2400" dirty="0" smtClean="0">
                <a:latin typeface="Times New Roman" pitchFamily="18" charset="0"/>
                <a:ea typeface="+mn-ea"/>
                <a:cs typeface="Times New Roman" pitchFamily="18" charset="0"/>
              </a:rPr>
              <a:t> ranges in winter (Nov to Jan) from December, 2006 to January, 2011.</a:t>
            </a:r>
            <a:endParaRPr lang="ja-JP" altLang="en-US" sz="2400" dirty="0">
              <a:latin typeface="Times New Roman" pitchFamily="18" charset="0"/>
              <a:ea typeface="+mn-ea"/>
              <a:cs typeface="Times New Roman" pitchFamily="18" charset="0"/>
            </a:endParaRPr>
          </a:p>
        </p:txBody>
      </p:sp>
      <p:sp>
        <p:nvSpPr>
          <p:cNvPr id="19" name="正方形/長方形 195"/>
          <p:cNvSpPr/>
          <p:nvPr/>
        </p:nvSpPr>
        <p:spPr>
          <a:xfrm rot="5400000">
            <a:off x="7647149" y="3145632"/>
            <a:ext cx="759022" cy="46166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altLang="ja-JP" sz="2400" dirty="0" smtClean="0">
                <a:ln w="11430"/>
                <a:solidFill>
                  <a:srgbClr val="FF0000"/>
                </a:solidFill>
                <a:latin typeface="Times New Roman" pitchFamily="18" charset="0"/>
                <a:cs typeface="Times New Roman" pitchFamily="18" charset="0"/>
              </a:rPr>
              <a:t>East</a:t>
            </a:r>
            <a:endParaRPr lang="ja-JP" altLang="en-US" sz="2400" cap="none" spc="0" dirty="0">
              <a:ln w="11430"/>
              <a:solidFill>
                <a:srgbClr val="FF0000"/>
              </a:solidFill>
              <a:latin typeface="Times New Roman" pitchFamily="18" charset="0"/>
              <a:cs typeface="Times New Roman" pitchFamily="18" charset="0"/>
            </a:endParaRPr>
          </a:p>
        </p:txBody>
      </p:sp>
      <p:sp>
        <p:nvSpPr>
          <p:cNvPr id="20" name="正方形/長方形 196"/>
          <p:cNvSpPr/>
          <p:nvPr/>
        </p:nvSpPr>
        <p:spPr>
          <a:xfrm rot="5400000">
            <a:off x="7611374" y="1578218"/>
            <a:ext cx="791627" cy="46166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altLang="ja-JP" sz="2400" dirty="0" smtClean="0">
                <a:ln w="11430"/>
                <a:solidFill>
                  <a:schemeClr val="tx2">
                    <a:lumMod val="90000"/>
                    <a:lumOff val="10000"/>
                  </a:schemeClr>
                </a:solidFill>
                <a:latin typeface="Times New Roman" pitchFamily="18" charset="0"/>
                <a:cs typeface="Times New Roman" pitchFamily="18" charset="0"/>
              </a:rPr>
              <a:t>West</a:t>
            </a:r>
            <a:endParaRPr lang="ja-JP" altLang="en-US" sz="2400" cap="none" spc="0" dirty="0">
              <a:ln w="11430"/>
              <a:solidFill>
                <a:schemeClr val="tx2">
                  <a:lumMod val="90000"/>
                  <a:lumOff val="10000"/>
                </a:schemeClr>
              </a:solidFill>
              <a:latin typeface="Times New Roman" pitchFamily="18" charset="0"/>
              <a:cs typeface="Times New Roman" pitchFamily="18" charset="0"/>
            </a:endParaRPr>
          </a:p>
        </p:txBody>
      </p:sp>
      <p:sp>
        <p:nvSpPr>
          <p:cNvPr id="26" name="饼形 20"/>
          <p:cNvSpPr/>
          <p:nvPr/>
        </p:nvSpPr>
        <p:spPr>
          <a:xfrm>
            <a:off x="2699792" y="1988840"/>
            <a:ext cx="1728192" cy="1728192"/>
          </a:xfrm>
          <a:prstGeom prst="pie">
            <a:avLst>
              <a:gd name="adj1" fmla="val 8143481"/>
              <a:gd name="adj2" fmla="val 2671658"/>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7" name="饼形 20"/>
          <p:cNvSpPr/>
          <p:nvPr/>
        </p:nvSpPr>
        <p:spPr>
          <a:xfrm>
            <a:off x="5436096" y="1916832"/>
            <a:ext cx="1800200" cy="1728192"/>
          </a:xfrm>
          <a:prstGeom prst="pie">
            <a:avLst>
              <a:gd name="adj1" fmla="val 8046811"/>
              <a:gd name="adj2" fmla="val 2669310"/>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8" name="饼形 20"/>
          <p:cNvSpPr/>
          <p:nvPr/>
        </p:nvSpPr>
        <p:spPr>
          <a:xfrm>
            <a:off x="1115616" y="4581128"/>
            <a:ext cx="1872208" cy="1800200"/>
          </a:xfrm>
          <a:prstGeom prst="pie">
            <a:avLst>
              <a:gd name="adj1" fmla="val 8143481"/>
              <a:gd name="adj2" fmla="val 2538550"/>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9" name="饼形 20"/>
          <p:cNvSpPr/>
          <p:nvPr/>
        </p:nvSpPr>
        <p:spPr>
          <a:xfrm>
            <a:off x="4139952" y="4581128"/>
            <a:ext cx="1800200" cy="1800200"/>
          </a:xfrm>
          <a:prstGeom prst="pie">
            <a:avLst>
              <a:gd name="adj1" fmla="val 8143481"/>
              <a:gd name="adj2" fmla="val 2538550"/>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0" name="饼形 20"/>
          <p:cNvSpPr/>
          <p:nvPr/>
        </p:nvSpPr>
        <p:spPr>
          <a:xfrm>
            <a:off x="7020272" y="4581128"/>
            <a:ext cx="1728192" cy="1728192"/>
          </a:xfrm>
          <a:prstGeom prst="pie">
            <a:avLst>
              <a:gd name="adj1" fmla="val 8143481"/>
              <a:gd name="adj2" fmla="val 267108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3" name="TextBox 12"/>
          <p:cNvSpPr txBox="1"/>
          <p:nvPr/>
        </p:nvSpPr>
        <p:spPr>
          <a:xfrm>
            <a:off x="16412" y="1763524"/>
            <a:ext cx="2197268" cy="1200329"/>
          </a:xfrm>
          <a:prstGeom prst="rect">
            <a:avLst/>
          </a:prstGeom>
          <a:noFill/>
        </p:spPr>
        <p:txBody>
          <a:bodyPr wrap="none" rtlCol="0">
            <a:spAutoFit/>
          </a:bodyPr>
          <a:lstStyle/>
          <a:p>
            <a:r>
              <a:rPr kumimoji="1" lang="en-US" altLang="ja-JP" sz="2400" b="1" dirty="0" err="1" smtClean="0">
                <a:solidFill>
                  <a:srgbClr val="FF0000"/>
                </a:solidFill>
                <a:effectLst/>
                <a:latin typeface="Times New Roman" pitchFamily="18" charset="0"/>
                <a:cs typeface="Times New Roman" pitchFamily="18" charset="0"/>
              </a:rPr>
              <a:t>Kp</a:t>
            </a:r>
            <a:r>
              <a:rPr lang="ja-JP" altLang="en-US" sz="2400" b="1" dirty="0" smtClean="0">
                <a:solidFill>
                  <a:srgbClr val="FF0000"/>
                </a:solidFill>
                <a:effectLst/>
                <a:latin typeface="Times New Roman" pitchFamily="18" charset="0"/>
                <a:cs typeface="Times New Roman" pitchFamily="18" charset="0"/>
              </a:rPr>
              <a:t>≦</a:t>
            </a:r>
            <a:r>
              <a:rPr kumimoji="1" lang="en-US" altLang="ja-JP" sz="2400" b="1" dirty="0" smtClean="0">
                <a:solidFill>
                  <a:srgbClr val="FF0000"/>
                </a:solidFill>
                <a:effectLst/>
                <a:latin typeface="Times New Roman" pitchFamily="18" charset="0"/>
                <a:cs typeface="Times New Roman" pitchFamily="18" charset="0"/>
              </a:rPr>
              <a:t>0+ and </a:t>
            </a:r>
          </a:p>
          <a:p>
            <a:r>
              <a:rPr kumimoji="1" lang="en-US" altLang="ja-JP" sz="2400" b="1" dirty="0" err="1" smtClean="0">
                <a:solidFill>
                  <a:srgbClr val="FF0000"/>
                </a:solidFill>
                <a:effectLst/>
                <a:latin typeface="Times New Roman" pitchFamily="18" charset="0"/>
                <a:cs typeface="Times New Roman" pitchFamily="18" charset="0"/>
              </a:rPr>
              <a:t>Kp</a:t>
            </a:r>
            <a:r>
              <a:rPr kumimoji="1" lang="en-US" altLang="ja-JP" sz="2400" b="1" dirty="0" smtClean="0">
                <a:solidFill>
                  <a:srgbClr val="FF0000"/>
                </a:solidFill>
                <a:effectLst/>
                <a:latin typeface="Times New Roman" pitchFamily="18" charset="0"/>
                <a:cs typeface="Times New Roman" pitchFamily="18" charset="0"/>
              </a:rPr>
              <a:t>&lt;2+ for </a:t>
            </a:r>
          </a:p>
          <a:p>
            <a:r>
              <a:rPr kumimoji="1" lang="en-US" altLang="ja-JP" sz="2400" b="1" dirty="0" smtClean="0">
                <a:solidFill>
                  <a:srgbClr val="FF0000"/>
                </a:solidFill>
                <a:effectLst/>
                <a:latin typeface="Times New Roman" pitchFamily="18" charset="0"/>
                <a:cs typeface="Times New Roman" pitchFamily="18" charset="0"/>
              </a:rPr>
              <a:t>previous 50 hrs</a:t>
            </a:r>
            <a:endParaRPr kumimoji="1" lang="ja-JP" altLang="en-US" sz="2400" b="1" dirty="0">
              <a:solidFill>
                <a:srgbClr val="FF0000"/>
              </a:solidFill>
              <a:effectLst/>
              <a:latin typeface="Times New Roman" pitchFamily="18" charset="0"/>
              <a:cs typeface="Times New Roman" pitchFamily="18" charset="0"/>
            </a:endParaRPr>
          </a:p>
        </p:txBody>
      </p:sp>
      <p:sp>
        <p:nvSpPr>
          <p:cNvPr id="14" name="TextBox 13"/>
          <p:cNvSpPr txBox="1"/>
          <p:nvPr/>
        </p:nvSpPr>
        <p:spPr>
          <a:xfrm>
            <a:off x="4582113" y="1772816"/>
            <a:ext cx="1233030" cy="461665"/>
          </a:xfrm>
          <a:prstGeom prst="rect">
            <a:avLst/>
          </a:prstGeom>
          <a:noFill/>
        </p:spPr>
        <p:txBody>
          <a:bodyPr wrap="none" rtlCol="0">
            <a:spAutoFit/>
          </a:bodyPr>
          <a:lstStyle/>
          <a:p>
            <a:r>
              <a:rPr kumimoji="1" lang="en-US" altLang="ja-JP" sz="2400" b="1" dirty="0" err="1" smtClean="0">
                <a:solidFill>
                  <a:srgbClr val="FF0000"/>
                </a:solidFill>
                <a:effectLst/>
                <a:latin typeface="Times New Roman" pitchFamily="18" charset="0"/>
                <a:cs typeface="Times New Roman" pitchFamily="18" charset="0"/>
              </a:rPr>
              <a:t>Kp</a:t>
            </a:r>
            <a:r>
              <a:rPr lang="ja-JP" altLang="en-US" sz="2400" b="1" dirty="0" smtClean="0">
                <a:solidFill>
                  <a:srgbClr val="FF0000"/>
                </a:solidFill>
                <a:effectLst/>
                <a:latin typeface="Times New Roman" pitchFamily="18" charset="0"/>
                <a:cs typeface="Times New Roman" pitchFamily="18" charset="0"/>
              </a:rPr>
              <a:t>≦</a:t>
            </a:r>
            <a:r>
              <a:rPr lang="en-US" altLang="ja-JP" sz="2400" b="1" dirty="0" smtClean="0">
                <a:solidFill>
                  <a:srgbClr val="FF0000"/>
                </a:solidFill>
                <a:effectLst/>
                <a:latin typeface="Times New Roman" pitchFamily="18" charset="0"/>
                <a:cs typeface="Times New Roman" pitchFamily="18" charset="0"/>
              </a:rPr>
              <a:t>0+</a:t>
            </a:r>
            <a:endParaRPr kumimoji="1" lang="ja-JP" altLang="en-US" sz="2400" b="1" dirty="0">
              <a:solidFill>
                <a:srgbClr val="FF0000"/>
              </a:solidFill>
              <a:effectLst/>
              <a:latin typeface="Times New Roman" pitchFamily="18" charset="0"/>
              <a:cs typeface="Times New Roman" pitchFamily="18" charset="0"/>
            </a:endParaRPr>
          </a:p>
        </p:txBody>
      </p:sp>
      <p:sp>
        <p:nvSpPr>
          <p:cNvPr id="15" name="TextBox 14"/>
          <p:cNvSpPr txBox="1"/>
          <p:nvPr/>
        </p:nvSpPr>
        <p:spPr>
          <a:xfrm>
            <a:off x="-36512" y="4437112"/>
            <a:ext cx="1736373" cy="461665"/>
          </a:xfrm>
          <a:prstGeom prst="rect">
            <a:avLst/>
          </a:prstGeom>
          <a:noFill/>
        </p:spPr>
        <p:txBody>
          <a:bodyPr wrap="none" rtlCol="0">
            <a:spAutoFit/>
          </a:bodyPr>
          <a:lstStyle/>
          <a:p>
            <a:r>
              <a:rPr kumimoji="1" lang="en-US" altLang="ja-JP" sz="2400" b="1" dirty="0" smtClean="0">
                <a:solidFill>
                  <a:srgbClr val="FF0000"/>
                </a:solidFill>
                <a:effectLst/>
                <a:latin typeface="Times New Roman" pitchFamily="18" charset="0"/>
                <a:cs typeface="Times New Roman" pitchFamily="18" charset="0"/>
              </a:rPr>
              <a:t>0+&lt;</a:t>
            </a:r>
            <a:r>
              <a:rPr kumimoji="1" lang="en-US" altLang="ja-JP" sz="2400" b="1" dirty="0" err="1" smtClean="0">
                <a:solidFill>
                  <a:srgbClr val="FF0000"/>
                </a:solidFill>
                <a:effectLst/>
                <a:latin typeface="Times New Roman" pitchFamily="18" charset="0"/>
                <a:cs typeface="Times New Roman" pitchFamily="18" charset="0"/>
              </a:rPr>
              <a:t>Kp</a:t>
            </a:r>
            <a:r>
              <a:rPr kumimoji="1" lang="ja-JP" altLang="en-US" sz="2400" b="1" dirty="0" smtClean="0">
                <a:solidFill>
                  <a:srgbClr val="FF0000"/>
                </a:solidFill>
                <a:effectLst/>
                <a:latin typeface="Times New Roman" pitchFamily="18" charset="0"/>
                <a:cs typeface="Times New Roman" pitchFamily="18" charset="0"/>
              </a:rPr>
              <a:t>≦</a:t>
            </a:r>
            <a:r>
              <a:rPr kumimoji="1" lang="en-US" altLang="ja-JP" sz="2400" b="1" dirty="0" smtClean="0">
                <a:solidFill>
                  <a:srgbClr val="FF0000"/>
                </a:solidFill>
                <a:effectLst/>
                <a:latin typeface="Times New Roman" pitchFamily="18" charset="0"/>
                <a:cs typeface="Times New Roman" pitchFamily="18" charset="0"/>
              </a:rPr>
              <a:t>1+</a:t>
            </a:r>
            <a:endParaRPr kumimoji="1" lang="ja-JP" altLang="en-US" sz="2400" b="1" dirty="0">
              <a:solidFill>
                <a:srgbClr val="FF0000"/>
              </a:solidFill>
              <a:effectLst/>
              <a:latin typeface="Times New Roman" pitchFamily="18" charset="0"/>
              <a:cs typeface="Times New Roman" pitchFamily="18" charset="0"/>
            </a:endParaRPr>
          </a:p>
        </p:txBody>
      </p:sp>
      <p:sp>
        <p:nvSpPr>
          <p:cNvPr id="16" name="TextBox 15"/>
          <p:cNvSpPr txBox="1"/>
          <p:nvPr/>
        </p:nvSpPr>
        <p:spPr>
          <a:xfrm>
            <a:off x="2997937" y="4437112"/>
            <a:ext cx="1736373" cy="461665"/>
          </a:xfrm>
          <a:prstGeom prst="rect">
            <a:avLst/>
          </a:prstGeom>
          <a:noFill/>
        </p:spPr>
        <p:txBody>
          <a:bodyPr wrap="none" rtlCol="0">
            <a:spAutoFit/>
          </a:bodyPr>
          <a:lstStyle/>
          <a:p>
            <a:r>
              <a:rPr lang="en-US" altLang="ja-JP" sz="2400" b="1" dirty="0" smtClean="0">
                <a:solidFill>
                  <a:srgbClr val="FF0000"/>
                </a:solidFill>
                <a:effectLst/>
                <a:latin typeface="Times New Roman" pitchFamily="18" charset="0"/>
                <a:cs typeface="Times New Roman" pitchFamily="18" charset="0"/>
              </a:rPr>
              <a:t>1</a:t>
            </a:r>
            <a:r>
              <a:rPr kumimoji="1" lang="en-US" altLang="ja-JP" sz="2400" b="1" dirty="0" smtClean="0">
                <a:solidFill>
                  <a:srgbClr val="FF0000"/>
                </a:solidFill>
                <a:effectLst/>
                <a:latin typeface="Times New Roman" pitchFamily="18" charset="0"/>
                <a:cs typeface="Times New Roman" pitchFamily="18" charset="0"/>
              </a:rPr>
              <a:t>+&lt;</a:t>
            </a:r>
            <a:r>
              <a:rPr kumimoji="1" lang="en-US" altLang="ja-JP" sz="2400" b="1" dirty="0" err="1" smtClean="0">
                <a:solidFill>
                  <a:srgbClr val="FF0000"/>
                </a:solidFill>
                <a:effectLst/>
                <a:latin typeface="Times New Roman" pitchFamily="18" charset="0"/>
                <a:cs typeface="Times New Roman" pitchFamily="18" charset="0"/>
              </a:rPr>
              <a:t>Kp</a:t>
            </a:r>
            <a:r>
              <a:rPr kumimoji="1" lang="ja-JP" altLang="en-US" sz="2400" b="1" dirty="0" smtClean="0">
                <a:solidFill>
                  <a:srgbClr val="FF0000"/>
                </a:solidFill>
                <a:effectLst/>
                <a:latin typeface="Times New Roman" pitchFamily="18" charset="0"/>
                <a:cs typeface="Times New Roman" pitchFamily="18" charset="0"/>
              </a:rPr>
              <a:t>≦</a:t>
            </a:r>
            <a:r>
              <a:rPr lang="en-US" altLang="ja-JP" sz="2400" b="1" dirty="0" smtClean="0">
                <a:solidFill>
                  <a:srgbClr val="FF0000"/>
                </a:solidFill>
                <a:effectLst/>
                <a:latin typeface="Times New Roman" pitchFamily="18" charset="0"/>
                <a:cs typeface="Times New Roman" pitchFamily="18" charset="0"/>
              </a:rPr>
              <a:t>2</a:t>
            </a:r>
            <a:r>
              <a:rPr kumimoji="1" lang="en-US" altLang="ja-JP" sz="2400" b="1" dirty="0" smtClean="0">
                <a:solidFill>
                  <a:srgbClr val="FF0000"/>
                </a:solidFill>
                <a:effectLst/>
                <a:latin typeface="Times New Roman" pitchFamily="18" charset="0"/>
                <a:cs typeface="Times New Roman" pitchFamily="18" charset="0"/>
              </a:rPr>
              <a:t>+</a:t>
            </a:r>
            <a:endParaRPr kumimoji="1" lang="ja-JP" altLang="en-US" sz="2400" b="1" dirty="0">
              <a:solidFill>
                <a:srgbClr val="FF0000"/>
              </a:solidFill>
              <a:effectLst/>
              <a:latin typeface="Times New Roman" pitchFamily="18" charset="0"/>
              <a:cs typeface="Times New Roman" pitchFamily="18" charset="0"/>
            </a:endParaRPr>
          </a:p>
        </p:txBody>
      </p:sp>
      <p:sp>
        <p:nvSpPr>
          <p:cNvPr id="17" name="TextBox 16"/>
          <p:cNvSpPr txBox="1"/>
          <p:nvPr/>
        </p:nvSpPr>
        <p:spPr>
          <a:xfrm>
            <a:off x="6238297" y="4437112"/>
            <a:ext cx="1098378" cy="461665"/>
          </a:xfrm>
          <a:prstGeom prst="rect">
            <a:avLst/>
          </a:prstGeom>
          <a:noFill/>
        </p:spPr>
        <p:txBody>
          <a:bodyPr wrap="none" rtlCol="0">
            <a:spAutoFit/>
          </a:bodyPr>
          <a:lstStyle/>
          <a:p>
            <a:r>
              <a:rPr kumimoji="1" lang="en-US" altLang="ja-JP" sz="2400" b="1" dirty="0" err="1" smtClean="0">
                <a:solidFill>
                  <a:srgbClr val="FF0000"/>
                </a:solidFill>
                <a:effectLst/>
                <a:latin typeface="Times New Roman" pitchFamily="18" charset="0"/>
                <a:cs typeface="Times New Roman" pitchFamily="18" charset="0"/>
              </a:rPr>
              <a:t>Kp</a:t>
            </a:r>
            <a:r>
              <a:rPr kumimoji="1" lang="en-US" altLang="ja-JP" sz="2400" b="1" dirty="0" smtClean="0">
                <a:solidFill>
                  <a:srgbClr val="FF0000"/>
                </a:solidFill>
                <a:effectLst/>
                <a:latin typeface="Times New Roman" pitchFamily="18" charset="0"/>
                <a:cs typeface="Times New Roman" pitchFamily="18" charset="0"/>
              </a:rPr>
              <a:t>&gt;2+</a:t>
            </a:r>
            <a:endParaRPr kumimoji="1" lang="ja-JP" altLang="en-US" sz="2400" b="1" dirty="0">
              <a:solidFill>
                <a:srgbClr val="FF0000"/>
              </a:solidFill>
              <a:effectLst/>
              <a:latin typeface="Times New Roman" pitchFamily="18" charset="0"/>
              <a:cs typeface="Times New Roman" pitchFamily="18" charset="0"/>
            </a:endParaRPr>
          </a:p>
        </p:txBody>
      </p:sp>
      <p:sp>
        <p:nvSpPr>
          <p:cNvPr id="22" name="テキスト ボックス 21"/>
          <p:cNvSpPr txBox="1"/>
          <p:nvPr/>
        </p:nvSpPr>
        <p:spPr>
          <a:xfrm>
            <a:off x="2483768" y="3501008"/>
            <a:ext cx="492443" cy="461665"/>
          </a:xfrm>
          <a:prstGeom prst="rect">
            <a:avLst/>
          </a:prstGeom>
          <a:noFill/>
        </p:spPr>
        <p:txBody>
          <a:bodyPr wrap="none" rtlCol="0">
            <a:spAutoFit/>
          </a:bodyPr>
          <a:lstStyle/>
          <a:p>
            <a:r>
              <a:rPr lang="en-US" altLang="ja-JP" sz="2400" b="1" dirty="0" smtClean="0">
                <a:solidFill>
                  <a:srgbClr val="FF0000"/>
                </a:solidFill>
                <a:latin typeface="Times New Roman" pitchFamily="18" charset="0"/>
                <a:cs typeface="Times New Roman" pitchFamily="18" charset="0"/>
              </a:rPr>
              <a:t>21</a:t>
            </a:r>
            <a:endParaRPr lang="ja-JP" altLang="en-US" sz="2400" b="1" dirty="0" smtClean="0">
              <a:solidFill>
                <a:srgbClr val="FF0000"/>
              </a:solidFill>
              <a:latin typeface="Times New Roman" pitchFamily="18" charset="0"/>
              <a:cs typeface="Times New Roman" pitchFamily="18" charset="0"/>
            </a:endParaRPr>
          </a:p>
        </p:txBody>
      </p:sp>
      <p:sp>
        <p:nvSpPr>
          <p:cNvPr id="23" name="テキスト ボックス 22"/>
          <p:cNvSpPr txBox="1"/>
          <p:nvPr/>
        </p:nvSpPr>
        <p:spPr>
          <a:xfrm>
            <a:off x="6804248" y="6093296"/>
            <a:ext cx="492443" cy="461665"/>
          </a:xfrm>
          <a:prstGeom prst="rect">
            <a:avLst/>
          </a:prstGeom>
          <a:noFill/>
        </p:spPr>
        <p:txBody>
          <a:bodyPr wrap="none" rtlCol="0">
            <a:spAutoFit/>
          </a:bodyPr>
          <a:lstStyle/>
          <a:p>
            <a:r>
              <a:rPr lang="en-US" altLang="ja-JP" sz="2400" b="1" dirty="0" smtClean="0">
                <a:solidFill>
                  <a:srgbClr val="FF0000"/>
                </a:solidFill>
                <a:latin typeface="Times New Roman" pitchFamily="18" charset="0"/>
                <a:cs typeface="Times New Roman" pitchFamily="18" charset="0"/>
              </a:rPr>
              <a:t>21</a:t>
            </a:r>
            <a:endParaRPr lang="ja-JP" altLang="en-US" sz="2400" b="1" dirty="0" smtClean="0">
              <a:solidFill>
                <a:srgbClr val="FF0000"/>
              </a:solidFill>
              <a:latin typeface="Times New Roman" pitchFamily="18" charset="0"/>
              <a:cs typeface="Times New Roman" pitchFamily="18" charset="0"/>
            </a:endParaRPr>
          </a:p>
        </p:txBody>
      </p:sp>
      <p:sp>
        <p:nvSpPr>
          <p:cNvPr id="24" name="テキスト ボックス 23"/>
          <p:cNvSpPr txBox="1"/>
          <p:nvPr/>
        </p:nvSpPr>
        <p:spPr>
          <a:xfrm>
            <a:off x="3935541" y="6135687"/>
            <a:ext cx="492443" cy="461665"/>
          </a:xfrm>
          <a:prstGeom prst="rect">
            <a:avLst/>
          </a:prstGeom>
          <a:noFill/>
        </p:spPr>
        <p:txBody>
          <a:bodyPr wrap="none" rtlCol="0">
            <a:spAutoFit/>
          </a:bodyPr>
          <a:lstStyle/>
          <a:p>
            <a:r>
              <a:rPr lang="en-US" altLang="ja-JP" sz="2400" b="1" dirty="0" smtClean="0">
                <a:solidFill>
                  <a:srgbClr val="FF0000"/>
                </a:solidFill>
                <a:latin typeface="Times New Roman" pitchFamily="18" charset="0"/>
                <a:cs typeface="Times New Roman" pitchFamily="18" charset="0"/>
              </a:rPr>
              <a:t>21</a:t>
            </a:r>
            <a:endParaRPr lang="ja-JP" altLang="en-US" sz="2400" b="1" dirty="0" smtClean="0">
              <a:solidFill>
                <a:srgbClr val="FF0000"/>
              </a:solidFill>
              <a:latin typeface="Times New Roman" pitchFamily="18" charset="0"/>
              <a:cs typeface="Times New Roman" pitchFamily="18" charset="0"/>
            </a:endParaRPr>
          </a:p>
        </p:txBody>
      </p:sp>
      <p:sp>
        <p:nvSpPr>
          <p:cNvPr id="25" name="テキスト ボックス 24"/>
          <p:cNvSpPr txBox="1"/>
          <p:nvPr/>
        </p:nvSpPr>
        <p:spPr>
          <a:xfrm>
            <a:off x="983213" y="6135687"/>
            <a:ext cx="492443" cy="461665"/>
          </a:xfrm>
          <a:prstGeom prst="rect">
            <a:avLst/>
          </a:prstGeom>
          <a:noFill/>
        </p:spPr>
        <p:txBody>
          <a:bodyPr wrap="none" rtlCol="0">
            <a:spAutoFit/>
          </a:bodyPr>
          <a:lstStyle/>
          <a:p>
            <a:r>
              <a:rPr lang="en-US" altLang="ja-JP" sz="2400" b="1" dirty="0" smtClean="0">
                <a:solidFill>
                  <a:srgbClr val="FF0000"/>
                </a:solidFill>
                <a:latin typeface="Times New Roman" pitchFamily="18" charset="0"/>
                <a:cs typeface="Times New Roman" pitchFamily="18" charset="0"/>
              </a:rPr>
              <a:t>21</a:t>
            </a:r>
            <a:endParaRPr lang="ja-JP" altLang="en-US" sz="2400" b="1" dirty="0" smtClean="0">
              <a:solidFill>
                <a:srgbClr val="FF0000"/>
              </a:solidFill>
              <a:latin typeface="Times New Roman" pitchFamily="18" charset="0"/>
              <a:cs typeface="Times New Roman" pitchFamily="18" charset="0"/>
            </a:endParaRPr>
          </a:p>
        </p:txBody>
      </p:sp>
      <p:sp>
        <p:nvSpPr>
          <p:cNvPr id="31" name="テキスト ボックス 30"/>
          <p:cNvSpPr txBox="1"/>
          <p:nvPr/>
        </p:nvSpPr>
        <p:spPr>
          <a:xfrm>
            <a:off x="5303693" y="3429000"/>
            <a:ext cx="492443" cy="461665"/>
          </a:xfrm>
          <a:prstGeom prst="rect">
            <a:avLst/>
          </a:prstGeom>
          <a:noFill/>
        </p:spPr>
        <p:txBody>
          <a:bodyPr wrap="none" rtlCol="0">
            <a:spAutoFit/>
          </a:bodyPr>
          <a:lstStyle/>
          <a:p>
            <a:r>
              <a:rPr lang="en-US" altLang="ja-JP" sz="2400" b="1" dirty="0" smtClean="0">
                <a:solidFill>
                  <a:srgbClr val="FF0000"/>
                </a:solidFill>
                <a:latin typeface="Times New Roman" pitchFamily="18" charset="0"/>
                <a:cs typeface="Times New Roman" pitchFamily="18" charset="0"/>
              </a:rPr>
              <a:t>21</a:t>
            </a:r>
            <a:endParaRPr lang="ja-JP" altLang="en-US" sz="2400" b="1" dirty="0" smtClean="0">
              <a:solidFill>
                <a:srgbClr val="FF0000"/>
              </a:solidFill>
              <a:latin typeface="Times New Roman" pitchFamily="18" charset="0"/>
              <a:cs typeface="Times New Roman" pitchFamily="18" charset="0"/>
            </a:endParaRPr>
          </a:p>
        </p:txBody>
      </p:sp>
      <p:sp>
        <p:nvSpPr>
          <p:cNvPr id="32" name="テキスト ボックス 31"/>
          <p:cNvSpPr txBox="1"/>
          <p:nvPr/>
        </p:nvSpPr>
        <p:spPr>
          <a:xfrm>
            <a:off x="4305454" y="3501008"/>
            <a:ext cx="338554" cy="461665"/>
          </a:xfrm>
          <a:prstGeom prst="rect">
            <a:avLst/>
          </a:prstGeom>
          <a:noFill/>
        </p:spPr>
        <p:txBody>
          <a:bodyPr wrap="none" rtlCol="0">
            <a:spAutoFit/>
          </a:bodyPr>
          <a:lstStyle/>
          <a:p>
            <a:r>
              <a:rPr lang="en-US" altLang="ja-JP" sz="2400" b="1" dirty="0" smtClean="0">
                <a:solidFill>
                  <a:srgbClr val="FF0000"/>
                </a:solidFill>
                <a:latin typeface="Times New Roman" pitchFamily="18" charset="0"/>
                <a:cs typeface="Times New Roman" pitchFamily="18" charset="0"/>
              </a:rPr>
              <a:t>3</a:t>
            </a:r>
            <a:endParaRPr lang="ja-JP" altLang="en-US" sz="2400" b="1" dirty="0" smtClean="0">
              <a:solidFill>
                <a:srgbClr val="FF0000"/>
              </a:solidFill>
              <a:latin typeface="Times New Roman" pitchFamily="18" charset="0"/>
              <a:cs typeface="Times New Roman" pitchFamily="18" charset="0"/>
            </a:endParaRPr>
          </a:p>
        </p:txBody>
      </p:sp>
      <p:sp>
        <p:nvSpPr>
          <p:cNvPr id="33" name="テキスト ボックス 32"/>
          <p:cNvSpPr txBox="1"/>
          <p:nvPr/>
        </p:nvSpPr>
        <p:spPr>
          <a:xfrm>
            <a:off x="7041758" y="3429000"/>
            <a:ext cx="338554" cy="461665"/>
          </a:xfrm>
          <a:prstGeom prst="rect">
            <a:avLst/>
          </a:prstGeom>
          <a:noFill/>
        </p:spPr>
        <p:txBody>
          <a:bodyPr wrap="none" rtlCol="0">
            <a:spAutoFit/>
          </a:bodyPr>
          <a:lstStyle/>
          <a:p>
            <a:r>
              <a:rPr lang="en-US" altLang="ja-JP" sz="2400" b="1" dirty="0" smtClean="0">
                <a:solidFill>
                  <a:srgbClr val="FF0000"/>
                </a:solidFill>
                <a:latin typeface="Times New Roman" pitchFamily="18" charset="0"/>
                <a:cs typeface="Times New Roman" pitchFamily="18" charset="0"/>
              </a:rPr>
              <a:t>3</a:t>
            </a:r>
            <a:endParaRPr lang="ja-JP" altLang="en-US" sz="2400" b="1" dirty="0" smtClean="0">
              <a:solidFill>
                <a:srgbClr val="FF0000"/>
              </a:solidFill>
              <a:latin typeface="Times New Roman" pitchFamily="18" charset="0"/>
              <a:cs typeface="Times New Roman" pitchFamily="18" charset="0"/>
            </a:endParaRPr>
          </a:p>
        </p:txBody>
      </p:sp>
      <p:sp>
        <p:nvSpPr>
          <p:cNvPr id="34" name="テキスト ボックス 33"/>
          <p:cNvSpPr txBox="1"/>
          <p:nvPr/>
        </p:nvSpPr>
        <p:spPr>
          <a:xfrm>
            <a:off x="2843808" y="6135687"/>
            <a:ext cx="338554" cy="461665"/>
          </a:xfrm>
          <a:prstGeom prst="rect">
            <a:avLst/>
          </a:prstGeom>
          <a:noFill/>
        </p:spPr>
        <p:txBody>
          <a:bodyPr wrap="none" rtlCol="0">
            <a:spAutoFit/>
          </a:bodyPr>
          <a:lstStyle/>
          <a:p>
            <a:r>
              <a:rPr lang="en-US" altLang="ja-JP" sz="2400" b="1" dirty="0" smtClean="0">
                <a:solidFill>
                  <a:srgbClr val="FF0000"/>
                </a:solidFill>
                <a:latin typeface="Times New Roman" pitchFamily="18" charset="0"/>
                <a:cs typeface="Times New Roman" pitchFamily="18" charset="0"/>
              </a:rPr>
              <a:t>3</a:t>
            </a:r>
            <a:endParaRPr lang="ja-JP" altLang="en-US" sz="2400" b="1" dirty="0" smtClean="0">
              <a:solidFill>
                <a:srgbClr val="FF0000"/>
              </a:solidFill>
              <a:latin typeface="Times New Roman" pitchFamily="18" charset="0"/>
              <a:cs typeface="Times New Roman" pitchFamily="18" charset="0"/>
            </a:endParaRPr>
          </a:p>
        </p:txBody>
      </p:sp>
      <p:sp>
        <p:nvSpPr>
          <p:cNvPr id="35" name="テキスト ボックス 34"/>
          <p:cNvSpPr txBox="1"/>
          <p:nvPr/>
        </p:nvSpPr>
        <p:spPr>
          <a:xfrm>
            <a:off x="5817622" y="6135687"/>
            <a:ext cx="338554" cy="461665"/>
          </a:xfrm>
          <a:prstGeom prst="rect">
            <a:avLst/>
          </a:prstGeom>
          <a:noFill/>
        </p:spPr>
        <p:txBody>
          <a:bodyPr wrap="none" rtlCol="0">
            <a:spAutoFit/>
          </a:bodyPr>
          <a:lstStyle/>
          <a:p>
            <a:r>
              <a:rPr lang="en-US" altLang="ja-JP" sz="2400" b="1" dirty="0" smtClean="0">
                <a:solidFill>
                  <a:srgbClr val="FF0000"/>
                </a:solidFill>
                <a:latin typeface="Times New Roman" pitchFamily="18" charset="0"/>
                <a:cs typeface="Times New Roman" pitchFamily="18" charset="0"/>
              </a:rPr>
              <a:t>3</a:t>
            </a:r>
            <a:endParaRPr lang="ja-JP" altLang="en-US" sz="2400" b="1" dirty="0" smtClean="0">
              <a:solidFill>
                <a:srgbClr val="FF0000"/>
              </a:solidFill>
              <a:latin typeface="Times New Roman" pitchFamily="18" charset="0"/>
              <a:cs typeface="Times New Roman" pitchFamily="18" charset="0"/>
            </a:endParaRPr>
          </a:p>
        </p:txBody>
      </p:sp>
      <p:sp>
        <p:nvSpPr>
          <p:cNvPr id="36" name="テキスト ボックス 35"/>
          <p:cNvSpPr txBox="1"/>
          <p:nvPr/>
        </p:nvSpPr>
        <p:spPr>
          <a:xfrm>
            <a:off x="8625934" y="6093296"/>
            <a:ext cx="338554" cy="461665"/>
          </a:xfrm>
          <a:prstGeom prst="rect">
            <a:avLst/>
          </a:prstGeom>
          <a:noFill/>
        </p:spPr>
        <p:txBody>
          <a:bodyPr wrap="none" rtlCol="0">
            <a:spAutoFit/>
          </a:bodyPr>
          <a:lstStyle/>
          <a:p>
            <a:r>
              <a:rPr lang="en-US" altLang="ja-JP" sz="2400" b="1" dirty="0" smtClean="0">
                <a:solidFill>
                  <a:srgbClr val="FF0000"/>
                </a:solidFill>
                <a:latin typeface="Times New Roman" pitchFamily="18" charset="0"/>
                <a:cs typeface="Times New Roman" pitchFamily="18" charset="0"/>
              </a:rPr>
              <a:t>3</a:t>
            </a:r>
            <a:endParaRPr lang="ja-JP" altLang="en-US" sz="2400" b="1" dirty="0" smtClean="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P spid="22" grpId="0"/>
      <p:bldP spid="23" grpId="0"/>
      <p:bldP spid="24" grpId="0"/>
      <p:bldP spid="25" grpId="0"/>
      <p:bldP spid="31" grpId="0"/>
      <p:bldP spid="32" grpId="0"/>
      <p:bldP spid="33" grpId="0"/>
      <p:bldP spid="34" grpId="0"/>
      <p:bldP spid="35" grpId="0"/>
      <p:bldP spid="3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208"/>
          <p:cNvGrpSpPr/>
          <p:nvPr/>
        </p:nvGrpSpPr>
        <p:grpSpPr>
          <a:xfrm>
            <a:off x="-163715" y="476672"/>
            <a:ext cx="9307715" cy="6381328"/>
            <a:chOff x="23529646" y="22829677"/>
            <a:chExt cx="8685710" cy="6682225"/>
          </a:xfrm>
        </p:grpSpPr>
        <p:pic>
          <p:nvPicPr>
            <p:cNvPr id="6" name="図 207" descr="vl.jpg"/>
            <p:cNvPicPr>
              <a:picLocks noChangeAspect="1"/>
            </p:cNvPicPr>
            <p:nvPr/>
          </p:nvPicPr>
          <p:blipFill>
            <a:blip r:embed="rId2" cstate="print"/>
            <a:srcRect l="15469" t="18391" r="11221" b="7334"/>
            <a:stretch>
              <a:fillRect/>
            </a:stretch>
          </p:blipFill>
          <p:spPr>
            <a:xfrm>
              <a:off x="23680230" y="22829677"/>
              <a:ext cx="8535126" cy="6682225"/>
            </a:xfrm>
            <a:prstGeom prst="rect">
              <a:avLst/>
            </a:prstGeom>
          </p:spPr>
        </p:pic>
        <p:sp>
          <p:nvSpPr>
            <p:cNvPr id="7" name="正方形/長方形 195"/>
            <p:cNvSpPr/>
            <p:nvPr/>
          </p:nvSpPr>
          <p:spPr>
            <a:xfrm>
              <a:off x="23529646" y="23482787"/>
              <a:ext cx="1513661" cy="74126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altLang="ja-JP" sz="4000" b="1" dirty="0" smtClean="0">
                  <a:ln w="11430"/>
                  <a:solidFill>
                    <a:srgbClr val="FF0000"/>
                  </a:solidFill>
                  <a:latin typeface="Times New Roman" pitchFamily="18" charset="0"/>
                  <a:cs typeface="Times New Roman" pitchFamily="18" charset="0"/>
                </a:rPr>
                <a:t>East</a:t>
              </a:r>
              <a:endParaRPr lang="ja-JP" altLang="en-US" sz="4000" b="1" cap="none" spc="0" dirty="0">
                <a:ln w="11430"/>
                <a:solidFill>
                  <a:srgbClr val="FF0000"/>
                </a:solidFill>
                <a:latin typeface="Times New Roman" pitchFamily="18" charset="0"/>
                <a:cs typeface="Times New Roman" pitchFamily="18" charset="0"/>
              </a:endParaRPr>
            </a:p>
          </p:txBody>
        </p:sp>
        <p:sp>
          <p:nvSpPr>
            <p:cNvPr id="8" name="正方形/長方形 196"/>
            <p:cNvSpPr/>
            <p:nvPr/>
          </p:nvSpPr>
          <p:spPr>
            <a:xfrm>
              <a:off x="23788328" y="27543961"/>
              <a:ext cx="1184079" cy="741265"/>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altLang="ja-JP" sz="4000" b="1" dirty="0" smtClean="0">
                  <a:ln w="11430"/>
                  <a:solidFill>
                    <a:schemeClr val="tx2">
                      <a:lumMod val="90000"/>
                      <a:lumOff val="10000"/>
                    </a:schemeClr>
                  </a:solidFill>
                  <a:latin typeface="Times New Roman" pitchFamily="18" charset="0"/>
                  <a:cs typeface="Times New Roman" pitchFamily="18" charset="0"/>
                </a:rPr>
                <a:t>West</a:t>
              </a:r>
              <a:endParaRPr lang="ja-JP" altLang="en-US" sz="4000" b="1" cap="none" spc="0" dirty="0">
                <a:ln w="11430"/>
                <a:solidFill>
                  <a:schemeClr val="tx2">
                    <a:lumMod val="90000"/>
                    <a:lumOff val="10000"/>
                  </a:schemeClr>
                </a:solidFill>
                <a:latin typeface="Times New Roman" pitchFamily="18" charset="0"/>
                <a:cs typeface="Times New Roman" pitchFamily="18" charset="0"/>
              </a:endParaRPr>
            </a:p>
          </p:txBody>
        </p:sp>
      </p:grpSp>
      <p:sp>
        <p:nvSpPr>
          <p:cNvPr id="5" name="TextBox 4"/>
          <p:cNvSpPr txBox="1"/>
          <p:nvPr/>
        </p:nvSpPr>
        <p:spPr>
          <a:xfrm>
            <a:off x="0" y="0"/>
            <a:ext cx="9144000" cy="461665"/>
          </a:xfrm>
          <a:prstGeom prst="rect">
            <a:avLst/>
          </a:prstGeom>
          <a:solidFill>
            <a:srgbClr val="FFFF00"/>
          </a:solidFill>
        </p:spPr>
        <p:txBody>
          <a:bodyPr wrap="square" rtlCol="0">
            <a:spAutoFit/>
          </a:bodyPr>
          <a:lstStyle/>
          <a:p>
            <a:r>
              <a:rPr lang="en-US" altLang="ja-JP" sz="2400" b="1" dirty="0" smtClean="0">
                <a:latin typeface="Times New Roman" pitchFamily="18" charset="0"/>
                <a:cs typeface="Times New Roman" pitchFamily="18" charset="0"/>
              </a:rPr>
              <a:t>Result(2/2)</a:t>
            </a:r>
            <a:endParaRPr kumimoji="1" lang="ja-JP" altLang="en-US" sz="2400" b="1" dirty="0">
              <a:latin typeface="Times New Roman" pitchFamily="18" charset="0"/>
              <a:cs typeface="Times New Roman" pitchFamily="18" charset="0"/>
            </a:endParaRPr>
          </a:p>
        </p:txBody>
      </p:sp>
      <p:sp>
        <p:nvSpPr>
          <p:cNvPr id="10" name="テキスト ボックス 9"/>
          <p:cNvSpPr txBox="1">
            <a:spLocks noChangeArrowheads="1"/>
          </p:cNvSpPr>
          <p:nvPr/>
        </p:nvSpPr>
        <p:spPr bwMode="auto">
          <a:xfrm>
            <a:off x="5436096" y="1484784"/>
            <a:ext cx="3131840" cy="1938992"/>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w="9525">
            <a:solidFill>
              <a:srgbClr val="FFFF66"/>
            </a:solidFill>
            <a:miter lim="800000"/>
            <a:headEnd/>
            <a:tailEnd/>
          </a:ln>
        </p:spPr>
        <p:txBody>
          <a:bodyPr wrap="square">
            <a:spAutoFit/>
          </a:bodyPr>
          <a:lstStyle/>
          <a:p>
            <a:r>
              <a:rPr lang="en-US" altLang="ja-JP" sz="2400" dirty="0">
                <a:latin typeface="Times New Roman" pitchFamily="18" charset="0"/>
                <a:ea typeface="HG明朝B" pitchFamily="17" charset="-128"/>
                <a:cs typeface="Times New Roman" pitchFamily="18" charset="0"/>
              </a:rPr>
              <a:t>With increasing </a:t>
            </a:r>
            <a:r>
              <a:rPr lang="en-US" altLang="ja-JP" sz="2400" dirty="0" err="1">
                <a:latin typeface="Times New Roman" pitchFamily="18" charset="0"/>
                <a:ea typeface="HG明朝B" pitchFamily="17" charset="-128"/>
                <a:cs typeface="Times New Roman" pitchFamily="18" charset="0"/>
              </a:rPr>
              <a:t>Kp</a:t>
            </a:r>
            <a:r>
              <a:rPr lang="en-US" altLang="ja-JP" sz="2400" dirty="0">
                <a:latin typeface="Times New Roman" pitchFamily="18" charset="0"/>
                <a:ea typeface="HG明朝B" pitchFamily="17" charset="-128"/>
                <a:cs typeface="Times New Roman" pitchFamily="18" charset="0"/>
              </a:rPr>
              <a:t> index,  </a:t>
            </a:r>
            <a:r>
              <a:rPr lang="en-US" altLang="ja-JP" sz="2400" dirty="0">
                <a:solidFill>
                  <a:sysClr val="windowText" lastClr="000000"/>
                </a:solidFill>
                <a:effectLst>
                  <a:glow rad="101600">
                    <a:schemeClr val="accent2">
                      <a:satMod val="175000"/>
                      <a:alpha val="40000"/>
                    </a:schemeClr>
                  </a:glow>
                </a:effectLst>
                <a:latin typeface="Times New Roman" pitchFamily="18" charset="0"/>
                <a:ea typeface="HG明朝B" pitchFamily="17" charset="-128"/>
                <a:cs typeface="Times New Roman" pitchFamily="18" charset="0"/>
              </a:rPr>
              <a:t>westward</a:t>
            </a:r>
            <a:r>
              <a:rPr lang="en-US" altLang="ja-JP" sz="2400" dirty="0">
                <a:latin typeface="Times New Roman" pitchFamily="18" charset="0"/>
                <a:ea typeface="HG明朝B" pitchFamily="17" charset="-128"/>
                <a:cs typeface="Times New Roman" pitchFamily="18" charset="0"/>
              </a:rPr>
              <a:t> flow becomes more intense in the </a:t>
            </a:r>
            <a:r>
              <a:rPr lang="en-US" altLang="ja-JP" sz="2400" dirty="0" err="1">
                <a:latin typeface="Times New Roman" pitchFamily="18" charset="0"/>
                <a:ea typeface="HG明朝B" pitchFamily="17" charset="-128"/>
                <a:cs typeface="Times New Roman" pitchFamily="18" charset="0"/>
              </a:rPr>
              <a:t>nightside</a:t>
            </a:r>
            <a:r>
              <a:rPr lang="en-US" altLang="ja-JP" sz="2400" dirty="0">
                <a:latin typeface="Times New Roman" pitchFamily="18" charset="0"/>
                <a:ea typeface="HG明朝B" pitchFamily="17" charset="-128"/>
                <a:cs typeface="Times New Roman" pitchFamily="18" charset="0"/>
              </a:rPr>
              <a:t> mid-latitude region.</a:t>
            </a:r>
            <a:endParaRPr lang="ja-JP" altLang="en-US" sz="2400" dirty="0">
              <a:latin typeface="Times New Roman" pitchFamily="18" charset="0"/>
              <a:ea typeface="HG明朝B" pitchFamily="17" charset="-128"/>
              <a:cs typeface="Times New Roman" pitchFamily="18" charset="0"/>
            </a:endParaRPr>
          </a:p>
        </p:txBody>
      </p:sp>
      <p:sp>
        <p:nvSpPr>
          <p:cNvPr id="11" name="円/楕円 10"/>
          <p:cNvSpPr/>
          <p:nvPr/>
        </p:nvSpPr>
        <p:spPr>
          <a:xfrm>
            <a:off x="3059832" y="3645024"/>
            <a:ext cx="2880320" cy="201600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9" name="下矢印 8"/>
          <p:cNvSpPr/>
          <p:nvPr/>
        </p:nvSpPr>
        <p:spPr>
          <a:xfrm rot="2670029" flipH="1">
            <a:off x="5953279" y="3466903"/>
            <a:ext cx="693823" cy="970663"/>
          </a:xfrm>
          <a:prstGeom prst="downArrow">
            <a:avLst>
              <a:gd name="adj1" fmla="val 51365"/>
              <a:gd name="adj2" fmla="val 7769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2" name="テキスト ボックス 11"/>
          <p:cNvSpPr txBox="1"/>
          <p:nvPr/>
        </p:nvSpPr>
        <p:spPr>
          <a:xfrm rot="16200000">
            <a:off x="453633" y="2074760"/>
            <a:ext cx="685188" cy="369332"/>
          </a:xfrm>
          <a:prstGeom prst="rect">
            <a:avLst/>
          </a:prstGeom>
          <a:noFill/>
        </p:spPr>
        <p:txBody>
          <a:bodyPr wrap="none" rtlCol="0">
            <a:spAutoFit/>
          </a:bodyPr>
          <a:lstStyle/>
          <a:p>
            <a:r>
              <a:rPr kumimoji="1" lang="en-US" altLang="ja-JP" dirty="0" smtClean="0"/>
              <a:t>(m/s)</a:t>
            </a:r>
            <a:endParaRPr kumimoji="1" lang="ja-JP"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コンテンツ プレースホルダ 3"/>
          <p:cNvPicPr>
            <a:picLocks/>
          </p:cNvPicPr>
          <p:nvPr/>
        </p:nvPicPr>
        <p:blipFill>
          <a:blip r:embed="rId2" cstate="print"/>
          <a:srcRect l="51299" t="22659" r="5994" b="43079"/>
          <a:stretch>
            <a:fillRect/>
          </a:stretch>
        </p:blipFill>
        <p:spPr bwMode="auto">
          <a:xfrm>
            <a:off x="1" y="1844824"/>
            <a:ext cx="5508103" cy="3383707"/>
          </a:xfrm>
          <a:prstGeom prst="rect">
            <a:avLst/>
          </a:prstGeom>
          <a:noFill/>
          <a:ln w="9525">
            <a:noFill/>
            <a:miter lim="800000"/>
            <a:headEnd/>
            <a:tailEnd/>
          </a:ln>
        </p:spPr>
      </p:pic>
      <p:sp>
        <p:nvSpPr>
          <p:cNvPr id="3" name="内容占位符 2"/>
          <p:cNvSpPr>
            <a:spLocks noGrp="1"/>
          </p:cNvSpPr>
          <p:nvPr>
            <p:ph idx="1"/>
          </p:nvPr>
        </p:nvSpPr>
        <p:spPr>
          <a:xfrm>
            <a:off x="5220072" y="692696"/>
            <a:ext cx="3923928" cy="6000750"/>
          </a:xfrm>
        </p:spPr>
        <p:txBody>
          <a:bodyPr>
            <a:normAutofit fontScale="77500" lnSpcReduction="20000"/>
          </a:bodyPr>
          <a:lstStyle/>
          <a:p>
            <a:pPr marL="365760" indent="-256032" eaLnBrk="1" fontAlgn="auto" hangingPunct="1">
              <a:spcAft>
                <a:spcPts val="0"/>
              </a:spcAft>
              <a:buClr>
                <a:schemeClr val="accent3"/>
              </a:buClr>
              <a:buFont typeface="Georgia"/>
              <a:buNone/>
              <a:defRPr/>
            </a:pPr>
            <a:r>
              <a:rPr lang="en-US" altLang="ja-JP" dirty="0" smtClean="0">
                <a:solidFill>
                  <a:srgbClr val="FF0000"/>
                </a:solidFill>
                <a:effectLst/>
                <a:latin typeface="Times New Roman" pitchFamily="18" charset="0"/>
                <a:cs typeface="Times New Roman" pitchFamily="18" charset="0"/>
              </a:rPr>
              <a:t>Why?</a:t>
            </a:r>
            <a:endParaRPr lang="en-US" altLang="ja-JP" dirty="0" smtClean="0">
              <a:effectLst/>
              <a:latin typeface="Times New Roman" pitchFamily="18" charset="0"/>
              <a:cs typeface="Times New Roman" pitchFamily="18" charset="0"/>
            </a:endParaRPr>
          </a:p>
          <a:p>
            <a:pPr marL="365760" indent="-256032" eaLnBrk="1" fontAlgn="auto" hangingPunct="1">
              <a:spcAft>
                <a:spcPts val="0"/>
              </a:spcAft>
              <a:buClr>
                <a:schemeClr val="accent3"/>
              </a:buClr>
              <a:buFont typeface="Georgia"/>
              <a:buChar char="•"/>
              <a:defRPr/>
            </a:pPr>
            <a:r>
              <a:rPr lang="en-US" altLang="ja-JP" dirty="0" smtClean="0">
                <a:effectLst/>
                <a:latin typeface="Times New Roman" pitchFamily="18" charset="0"/>
                <a:cs typeface="Times New Roman" pitchFamily="18" charset="0"/>
              </a:rPr>
              <a:t>One important factor of</a:t>
            </a:r>
            <a:r>
              <a:rPr lang="en-US" altLang="ja-JP" dirty="0" smtClean="0">
                <a:solidFill>
                  <a:srgbClr val="FF0000"/>
                </a:solidFill>
                <a:effectLst/>
                <a:latin typeface="Times New Roman" pitchFamily="18" charset="0"/>
                <a:cs typeface="Times New Roman" pitchFamily="18" charset="0"/>
              </a:rPr>
              <a:t> gradient drift instability </a:t>
            </a:r>
            <a:r>
              <a:rPr lang="en-US" altLang="ja-JP" dirty="0" smtClean="0">
                <a:latin typeface="Times New Roman" pitchFamily="18" charset="0"/>
                <a:cs typeface="Times New Roman" pitchFamily="18" charset="0"/>
              </a:rPr>
              <a:t>is most likely to generate </a:t>
            </a:r>
            <a:r>
              <a:rPr lang="en-US" altLang="ja-JP" dirty="0" err="1" smtClean="0">
                <a:solidFill>
                  <a:srgbClr val="FF0000"/>
                </a:solidFill>
                <a:effectLst/>
                <a:latin typeface="Times New Roman" pitchFamily="18" charset="0"/>
                <a:cs typeface="Times New Roman" pitchFamily="18" charset="0"/>
              </a:rPr>
              <a:t>ionospheric</a:t>
            </a:r>
            <a:r>
              <a:rPr lang="en-US" altLang="ja-JP" dirty="0" smtClean="0">
                <a:solidFill>
                  <a:srgbClr val="FF0000"/>
                </a:solidFill>
                <a:effectLst/>
                <a:latin typeface="Times New Roman" pitchFamily="18" charset="0"/>
                <a:cs typeface="Times New Roman" pitchFamily="18" charset="0"/>
              </a:rPr>
              <a:t> irregularities</a:t>
            </a:r>
            <a:r>
              <a:rPr lang="en-US" altLang="ja-JP" dirty="0" smtClean="0">
                <a:latin typeface="Times New Roman" pitchFamily="18" charset="0"/>
                <a:cs typeface="Times New Roman" pitchFamily="18" charset="0"/>
              </a:rPr>
              <a:t>.</a:t>
            </a:r>
          </a:p>
          <a:p>
            <a:pPr marL="365760" indent="-256032">
              <a:buClr>
                <a:schemeClr val="accent3"/>
              </a:buClr>
              <a:buFont typeface="Georgia"/>
              <a:buChar char="•"/>
              <a:defRPr/>
            </a:pPr>
            <a:r>
              <a:rPr lang="en-US" altLang="ja-JP" dirty="0" smtClean="0">
                <a:latin typeface="Times New Roman" pitchFamily="18" charset="0"/>
                <a:cs typeface="Times New Roman" pitchFamily="18" charset="0"/>
              </a:rPr>
              <a:t>Gradient drift instability occurs when the </a:t>
            </a:r>
            <a:r>
              <a:rPr lang="en-US" altLang="ja-JP" dirty="0" smtClean="0">
                <a:solidFill>
                  <a:srgbClr val="FF0000"/>
                </a:solidFill>
                <a:effectLst/>
                <a:latin typeface="Times New Roman" pitchFamily="18" charset="0"/>
                <a:cs typeface="Times New Roman" pitchFamily="18" charset="0"/>
              </a:rPr>
              <a:t>electric field is strong enough</a:t>
            </a:r>
            <a:r>
              <a:rPr lang="en-US" altLang="ja-JP" dirty="0" smtClean="0">
                <a:latin typeface="Times New Roman" pitchFamily="18" charset="0"/>
                <a:cs typeface="Times New Roman" pitchFamily="18" charset="0"/>
              </a:rPr>
              <a:t>, so that the </a:t>
            </a:r>
            <a:r>
              <a:rPr lang="en-US" altLang="ja-JP" dirty="0" err="1" smtClean="0">
                <a:latin typeface="Times New Roman" pitchFamily="18" charset="0"/>
                <a:cs typeface="Times New Roman" pitchFamily="18" charset="0"/>
              </a:rPr>
              <a:t>ionospheric</a:t>
            </a:r>
            <a:r>
              <a:rPr lang="en-US" altLang="ja-JP" dirty="0" smtClean="0">
                <a:latin typeface="Times New Roman" pitchFamily="18" charset="0"/>
                <a:cs typeface="Times New Roman" pitchFamily="18" charset="0"/>
              </a:rPr>
              <a:t> echoes are observed preferably when the electric field is strong(</a:t>
            </a:r>
            <a:r>
              <a:rPr lang="en-US" altLang="ja-JP" dirty="0" err="1" smtClean="0">
                <a:latin typeface="Times New Roman" pitchFamily="18" charset="0"/>
                <a:cs typeface="Times New Roman" pitchFamily="18" charset="0"/>
              </a:rPr>
              <a:t>Fukumoto</a:t>
            </a:r>
            <a:r>
              <a:rPr lang="en-US" altLang="ja-JP" dirty="0" smtClean="0">
                <a:latin typeface="Times New Roman" pitchFamily="18" charset="0"/>
                <a:cs typeface="Times New Roman" pitchFamily="18" charset="0"/>
              </a:rPr>
              <a:t> et al., 2000).</a:t>
            </a:r>
          </a:p>
          <a:p>
            <a:pPr marL="365760" indent="-256032">
              <a:buClr>
                <a:schemeClr val="accent3"/>
              </a:buClr>
              <a:buFont typeface="Georgia"/>
              <a:buChar char="•"/>
              <a:defRPr/>
            </a:pPr>
            <a:r>
              <a:rPr lang="en-US" altLang="ja-JP" dirty="0" smtClean="0">
                <a:solidFill>
                  <a:srgbClr val="FF0000"/>
                </a:solidFill>
                <a:latin typeface="Times New Roman" pitchFamily="18" charset="0"/>
                <a:cs typeface="Times New Roman" pitchFamily="18" charset="0"/>
              </a:rPr>
              <a:t>Westward flow </a:t>
            </a:r>
            <a:r>
              <a:rPr lang="en-US" altLang="ja-JP" dirty="0" smtClean="0">
                <a:latin typeface="Times New Roman" pitchFamily="18" charset="0"/>
                <a:cs typeface="Times New Roman" pitchFamily="18" charset="0"/>
              </a:rPr>
              <a:t>is observed preferably when the electric field is strong. </a:t>
            </a:r>
          </a:p>
        </p:txBody>
      </p:sp>
      <p:sp>
        <p:nvSpPr>
          <p:cNvPr id="9" name="矩形 8"/>
          <p:cNvSpPr/>
          <p:nvPr/>
        </p:nvSpPr>
        <p:spPr>
          <a:xfrm>
            <a:off x="179512" y="548680"/>
            <a:ext cx="5040560" cy="1384300"/>
          </a:xfrm>
          <a:prstGeom prst="rect">
            <a:avLst/>
          </a:prstGeom>
        </p:spPr>
        <p:txBody>
          <a:bodyPr wrap="square">
            <a:spAutoFit/>
          </a:bodyPr>
          <a:lstStyle/>
          <a:p>
            <a:pPr marL="342900" indent="-342900" fontAlgn="auto">
              <a:spcBef>
                <a:spcPct val="20000"/>
              </a:spcBef>
              <a:spcAft>
                <a:spcPts val="0"/>
              </a:spcAft>
              <a:buClr>
                <a:srgbClr val="947098">
                  <a:shade val="75000"/>
                </a:srgbClr>
              </a:buClr>
              <a:buSzPct val="60000"/>
              <a:defRPr/>
            </a:pPr>
            <a:r>
              <a:rPr lang="en-US" altLang="ja-JP" sz="2000" kern="0" dirty="0">
                <a:solidFill>
                  <a:srgbClr val="000049"/>
                </a:solidFill>
                <a:latin typeface="Times New Roman" pitchFamily="18" charset="0"/>
                <a:cs typeface="Times New Roman" pitchFamily="18" charset="0"/>
              </a:rPr>
              <a:t>Comparison with past </a:t>
            </a:r>
            <a:r>
              <a:rPr lang="en-US" altLang="ja-JP" sz="2000" kern="0" dirty="0" smtClean="0">
                <a:solidFill>
                  <a:srgbClr val="000049"/>
                </a:solidFill>
                <a:latin typeface="Times New Roman" pitchFamily="18" charset="0"/>
                <a:cs typeface="Times New Roman" pitchFamily="18" charset="0"/>
              </a:rPr>
              <a:t>studies</a:t>
            </a:r>
            <a:endParaRPr lang="en-US" altLang="ja-JP" sz="2000" kern="0" dirty="0">
              <a:solidFill>
                <a:srgbClr val="000049"/>
              </a:solidFill>
              <a:latin typeface="Times New Roman" pitchFamily="18" charset="0"/>
              <a:cs typeface="Times New Roman" pitchFamily="18" charset="0"/>
            </a:endParaRPr>
          </a:p>
          <a:p>
            <a:pPr marL="342900" indent="-342900" fontAlgn="auto">
              <a:spcBef>
                <a:spcPct val="20000"/>
              </a:spcBef>
              <a:spcAft>
                <a:spcPts val="0"/>
              </a:spcAft>
              <a:buClr>
                <a:srgbClr val="947098">
                  <a:shade val="75000"/>
                </a:srgbClr>
              </a:buClr>
              <a:buSzPct val="60000"/>
              <a:buFont typeface="Wingdings" pitchFamily="2" charset="2"/>
              <a:buChar char="u"/>
              <a:defRPr/>
            </a:pPr>
            <a:r>
              <a:rPr lang="en-US" altLang="ja-JP" sz="2000" kern="0" dirty="0">
                <a:solidFill>
                  <a:srgbClr val="000049"/>
                </a:solidFill>
                <a:latin typeface="Times New Roman" pitchFamily="18" charset="0"/>
                <a:cs typeface="Times New Roman" pitchFamily="18" charset="0"/>
              </a:rPr>
              <a:t>In contrast to the result of Gonzales</a:t>
            </a:r>
            <a:r>
              <a:rPr lang="ja-JP" altLang="en-US" sz="2000" kern="0" dirty="0">
                <a:solidFill>
                  <a:srgbClr val="000049"/>
                </a:solidFill>
                <a:latin typeface="Times New Roman" pitchFamily="18" charset="0"/>
                <a:cs typeface="Times New Roman" pitchFamily="18" charset="0"/>
              </a:rPr>
              <a:t> </a:t>
            </a:r>
            <a:r>
              <a:rPr lang="en-US" altLang="ja-JP" sz="2000" kern="0" dirty="0">
                <a:solidFill>
                  <a:srgbClr val="000049"/>
                </a:solidFill>
                <a:latin typeface="Times New Roman" pitchFamily="18" charset="0"/>
                <a:cs typeface="Times New Roman" pitchFamily="18" charset="0"/>
              </a:rPr>
              <a:t>et al.,  </a:t>
            </a:r>
            <a:r>
              <a:rPr lang="en-US" altLang="ja-JP" sz="2000" kern="0" dirty="0" smtClean="0">
                <a:solidFill>
                  <a:srgbClr val="000049"/>
                </a:solidFill>
                <a:latin typeface="Times New Roman" pitchFamily="18" charset="0"/>
                <a:cs typeface="Times New Roman" pitchFamily="18" charset="0"/>
              </a:rPr>
              <a:t>night side </a:t>
            </a:r>
            <a:r>
              <a:rPr lang="en-US" altLang="ja-JP" sz="2000" kern="0" dirty="0">
                <a:solidFill>
                  <a:srgbClr val="000049"/>
                </a:solidFill>
                <a:latin typeface="Times New Roman" pitchFamily="18" charset="0"/>
                <a:cs typeface="Times New Roman" pitchFamily="18" charset="0"/>
              </a:rPr>
              <a:t>eastward flow was </a:t>
            </a:r>
            <a:r>
              <a:rPr lang="en-US" altLang="ja-JP" sz="2000" kern="0" dirty="0" smtClean="0">
                <a:solidFill>
                  <a:srgbClr val="000049"/>
                </a:solidFill>
                <a:latin typeface="Times New Roman" pitchFamily="18" charset="0"/>
                <a:cs typeface="Times New Roman" pitchFamily="18" charset="0"/>
              </a:rPr>
              <a:t>not </a:t>
            </a:r>
            <a:r>
              <a:rPr lang="en-US" altLang="ja-JP" sz="2000" kern="0" dirty="0">
                <a:solidFill>
                  <a:srgbClr val="000049"/>
                </a:solidFill>
                <a:latin typeface="Times New Roman" pitchFamily="18" charset="0"/>
                <a:cs typeface="Times New Roman" pitchFamily="18" charset="0"/>
              </a:rPr>
              <a:t>observed during deadly quiet periods.</a:t>
            </a:r>
            <a:endParaRPr lang="en-US" altLang="ja-JP" sz="2000" kern="0" dirty="0">
              <a:solidFill>
                <a:srgbClr val="FF0000"/>
              </a:solidFill>
              <a:latin typeface="Times New Roman" pitchFamily="18" charset="0"/>
              <a:cs typeface="Times New Roman" pitchFamily="18" charset="0"/>
            </a:endParaRPr>
          </a:p>
        </p:txBody>
      </p:sp>
      <p:sp>
        <p:nvSpPr>
          <p:cNvPr id="22534" name="TextBox 4"/>
          <p:cNvSpPr txBox="1">
            <a:spLocks noChangeArrowheads="1"/>
          </p:cNvSpPr>
          <p:nvPr/>
        </p:nvSpPr>
        <p:spPr bwMode="auto">
          <a:xfrm>
            <a:off x="0" y="0"/>
            <a:ext cx="9144000" cy="369888"/>
          </a:xfrm>
          <a:prstGeom prst="rect">
            <a:avLst/>
          </a:prstGeom>
          <a:noFill/>
          <a:ln w="9525">
            <a:noFill/>
            <a:miter lim="800000"/>
            <a:headEnd/>
            <a:tailEnd/>
          </a:ln>
        </p:spPr>
        <p:txBody>
          <a:bodyPr>
            <a:spAutoFit/>
          </a:bodyPr>
          <a:lstStyle/>
          <a:p>
            <a:r>
              <a:rPr lang="en-US" altLang="ja-JP" b="1">
                <a:solidFill>
                  <a:schemeClr val="bg1"/>
                </a:solidFill>
                <a:latin typeface="Georgia" pitchFamily="18" charset="0"/>
                <a:ea typeface="HG明朝B" pitchFamily="17" charset="-128"/>
              </a:rPr>
              <a:t>Result</a:t>
            </a:r>
            <a:r>
              <a:rPr lang="ja-JP" altLang="en-US" b="1">
                <a:solidFill>
                  <a:schemeClr val="bg1"/>
                </a:solidFill>
                <a:latin typeface="Georgia" pitchFamily="18" charset="0"/>
                <a:ea typeface="HG明朝B" pitchFamily="17" charset="-128"/>
              </a:rPr>
              <a:t> </a:t>
            </a:r>
            <a:r>
              <a:rPr lang="en-US" altLang="ja-JP" b="1">
                <a:solidFill>
                  <a:schemeClr val="bg1"/>
                </a:solidFill>
                <a:latin typeface="Georgia" pitchFamily="18" charset="0"/>
                <a:ea typeface="HG明朝B" pitchFamily="17" charset="-128"/>
              </a:rPr>
              <a:t>of east-west component</a:t>
            </a:r>
          </a:p>
        </p:txBody>
      </p:sp>
      <p:sp>
        <p:nvSpPr>
          <p:cNvPr id="7" name="TextBox 6"/>
          <p:cNvSpPr txBox="1"/>
          <p:nvPr/>
        </p:nvSpPr>
        <p:spPr>
          <a:xfrm>
            <a:off x="0" y="0"/>
            <a:ext cx="9144000" cy="461665"/>
          </a:xfrm>
          <a:prstGeom prst="rect">
            <a:avLst/>
          </a:prstGeom>
          <a:solidFill>
            <a:srgbClr val="FFFF00"/>
          </a:solidFill>
        </p:spPr>
        <p:txBody>
          <a:bodyPr wrap="square" rtlCol="0">
            <a:spAutoFit/>
          </a:bodyPr>
          <a:lstStyle/>
          <a:p>
            <a:r>
              <a:rPr lang="en-US" altLang="ja-JP" sz="2400" b="1" dirty="0" smtClean="0">
                <a:latin typeface="Times New Roman" pitchFamily="18" charset="0"/>
                <a:cs typeface="Times New Roman" pitchFamily="18" charset="0"/>
              </a:rPr>
              <a:t>Discussion</a:t>
            </a:r>
            <a:endParaRPr kumimoji="1" lang="ja-JP" altLang="en-US" sz="2400" b="1" dirty="0">
              <a:latin typeface="Times New Roman" pitchFamily="18" charset="0"/>
              <a:cs typeface="Times New Roman" pitchFamily="18" charset="0"/>
            </a:endParaRPr>
          </a:p>
        </p:txBody>
      </p:sp>
      <p:sp>
        <p:nvSpPr>
          <p:cNvPr id="11" name="正方形/長方形 4"/>
          <p:cNvSpPr>
            <a:spLocks noChangeArrowheads="1"/>
          </p:cNvSpPr>
          <p:nvPr/>
        </p:nvSpPr>
        <p:spPr bwMode="auto">
          <a:xfrm>
            <a:off x="0" y="6457890"/>
            <a:ext cx="2483768" cy="400110"/>
          </a:xfrm>
          <a:prstGeom prst="rect">
            <a:avLst/>
          </a:prstGeom>
          <a:noFill/>
          <a:ln w="9525">
            <a:noFill/>
            <a:miter lim="800000"/>
            <a:headEnd/>
            <a:tailEnd/>
          </a:ln>
        </p:spPr>
        <p:txBody>
          <a:bodyPr wrap="square">
            <a:spAutoFit/>
          </a:bodyPr>
          <a:lstStyle/>
          <a:p>
            <a:r>
              <a:rPr lang="en-US" altLang="ja-JP" sz="2000" dirty="0">
                <a:latin typeface="Times New Roman" pitchFamily="18" charset="0"/>
                <a:cs typeface="Times New Roman" pitchFamily="18" charset="0"/>
              </a:rPr>
              <a:t>TSUNODA, 1988</a:t>
            </a:r>
            <a:endParaRPr lang="ja-JP" altLang="en-US" sz="2000" dirty="0">
              <a:latin typeface="Times New Roman" pitchFamily="18" charset="0"/>
              <a:cs typeface="Times New Roman" pitchFamily="18" charset="0"/>
            </a:endParaRPr>
          </a:p>
        </p:txBody>
      </p:sp>
      <p:sp>
        <p:nvSpPr>
          <p:cNvPr id="12" name="正方形/長方形 6"/>
          <p:cNvSpPr>
            <a:spLocks noChangeArrowheads="1"/>
          </p:cNvSpPr>
          <p:nvPr/>
        </p:nvSpPr>
        <p:spPr bwMode="auto">
          <a:xfrm>
            <a:off x="1" y="5304110"/>
            <a:ext cx="5508103" cy="1077218"/>
          </a:xfrm>
          <a:prstGeom prst="rect">
            <a:avLst/>
          </a:prstGeom>
          <a:noFill/>
          <a:ln w="9525">
            <a:noFill/>
            <a:miter lim="800000"/>
            <a:headEnd/>
            <a:tailEnd/>
          </a:ln>
        </p:spPr>
        <p:txBody>
          <a:bodyPr wrap="square">
            <a:spAutoFit/>
          </a:bodyPr>
          <a:lstStyle/>
          <a:p>
            <a:r>
              <a:rPr lang="en-US" altLang="ja-JP" sz="1600" dirty="0">
                <a:latin typeface="Georgia" pitchFamily="18" charset="0"/>
                <a:ea typeface="HG明朝B" pitchFamily="17" charset="-128"/>
              </a:rPr>
              <a:t>A Pedersen ion drift (to the right) leads to charge separation and the development of polarization electric fields, Ep. The sense of </a:t>
            </a:r>
            <a:r>
              <a:rPr lang="en-US" altLang="ja-JP" sz="1600" dirty="0" err="1" smtClean="0">
                <a:latin typeface="Georgia" pitchFamily="18" charset="0"/>
                <a:ea typeface="HG明朝B" pitchFamily="17" charset="-128"/>
              </a:rPr>
              <a:t>Ep</a:t>
            </a:r>
            <a:r>
              <a:rPr lang="en-US" altLang="ja-JP" sz="1600" dirty="0" smtClean="0">
                <a:latin typeface="Georgia" pitchFamily="18" charset="0"/>
                <a:ea typeface="HG明朝B" pitchFamily="17" charset="-128"/>
              </a:rPr>
              <a:t> drives </a:t>
            </a:r>
            <a:r>
              <a:rPr lang="en-US" altLang="ja-JP" sz="1600" dirty="0" err="1">
                <a:latin typeface="Georgia" pitchFamily="18" charset="0"/>
                <a:ea typeface="HG明朝B" pitchFamily="17" charset="-128"/>
              </a:rPr>
              <a:t>Ep×B</a:t>
            </a:r>
            <a:r>
              <a:rPr lang="en-US" altLang="ja-JP" sz="1600" dirty="0">
                <a:latin typeface="Georgia" pitchFamily="18" charset="0"/>
                <a:ea typeface="HG明朝B" pitchFamily="17" charset="-128"/>
              </a:rPr>
              <a:t> motion that further enhances the original plasma perturbation.</a:t>
            </a:r>
          </a:p>
        </p:txBody>
      </p:sp>
      <p:sp>
        <p:nvSpPr>
          <p:cNvPr id="13" name="正方形/長方形 12"/>
          <p:cNvSpPr/>
          <p:nvPr/>
        </p:nvSpPr>
        <p:spPr>
          <a:xfrm>
            <a:off x="179512" y="620688"/>
            <a:ext cx="4896544" cy="13681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p:cNvGrpSpPr/>
          <p:nvPr/>
        </p:nvGrpSpPr>
        <p:grpSpPr>
          <a:xfrm>
            <a:off x="0" y="404664"/>
            <a:ext cx="7236296" cy="2200225"/>
            <a:chOff x="1907704" y="476672"/>
            <a:chExt cx="7236296" cy="2200225"/>
          </a:xfrm>
        </p:grpSpPr>
        <p:pic>
          <p:nvPicPr>
            <p:cNvPr id="19" name="図 380" descr="dst0612.png"/>
            <p:cNvPicPr>
              <a:picLocks noChangeAspect="1"/>
            </p:cNvPicPr>
            <p:nvPr/>
          </p:nvPicPr>
          <p:blipFill>
            <a:blip r:embed="rId2" cstate="print"/>
            <a:stretch>
              <a:fillRect/>
            </a:stretch>
          </p:blipFill>
          <p:spPr>
            <a:xfrm>
              <a:off x="1907704" y="476672"/>
              <a:ext cx="7236296" cy="2200225"/>
            </a:xfrm>
            <a:prstGeom prst="rect">
              <a:avLst/>
            </a:prstGeom>
          </p:spPr>
        </p:pic>
        <p:sp>
          <p:nvSpPr>
            <p:cNvPr id="20" name="正方形/長方形 381"/>
            <p:cNvSpPr/>
            <p:nvPr/>
          </p:nvSpPr>
          <p:spPr>
            <a:xfrm>
              <a:off x="5220072" y="836712"/>
              <a:ext cx="720080" cy="1440160"/>
            </a:xfrm>
            <a:prstGeom prst="rect">
              <a:avLst/>
            </a:prstGeom>
            <a:no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pic>
        <p:nvPicPr>
          <p:cNvPr id="17" name="図 142" descr="plot_oneday_ページ_2.jpg"/>
          <p:cNvPicPr>
            <a:picLocks noChangeAspect="1"/>
          </p:cNvPicPr>
          <p:nvPr/>
        </p:nvPicPr>
        <p:blipFill>
          <a:blip r:embed="rId3" cstate="print"/>
          <a:srcRect l="24341" t="20677" r="20535" b="7986"/>
          <a:stretch>
            <a:fillRect/>
          </a:stretch>
        </p:blipFill>
        <p:spPr>
          <a:xfrm>
            <a:off x="2987823" y="3789040"/>
            <a:ext cx="3096345" cy="3096344"/>
          </a:xfrm>
          <a:prstGeom prst="rect">
            <a:avLst/>
          </a:prstGeom>
        </p:spPr>
      </p:pic>
      <p:sp>
        <p:nvSpPr>
          <p:cNvPr id="5" name="TextBox 4"/>
          <p:cNvSpPr txBox="1"/>
          <p:nvPr/>
        </p:nvSpPr>
        <p:spPr>
          <a:xfrm>
            <a:off x="0" y="0"/>
            <a:ext cx="9144000" cy="461665"/>
          </a:xfrm>
          <a:prstGeom prst="rect">
            <a:avLst/>
          </a:prstGeom>
          <a:solidFill>
            <a:srgbClr val="FFFF00"/>
          </a:solidFill>
        </p:spPr>
        <p:txBody>
          <a:bodyPr wrap="square" rtlCol="0">
            <a:spAutoFit/>
          </a:bodyPr>
          <a:lstStyle/>
          <a:p>
            <a:r>
              <a:rPr lang="en-US" altLang="ja-JP" sz="2400" b="1" dirty="0" smtClean="0">
                <a:latin typeface="Times New Roman" pitchFamily="18" charset="0"/>
                <a:cs typeface="Times New Roman" pitchFamily="18" charset="0"/>
              </a:rPr>
              <a:t>Result of chronological influence of magnetic storm(1/3)</a:t>
            </a:r>
            <a:endParaRPr lang="ja-JP" altLang="en-US" sz="2400" b="1" dirty="0">
              <a:latin typeface="Times New Roman" pitchFamily="18" charset="0"/>
              <a:cs typeface="Times New Roman" pitchFamily="18" charset="0"/>
            </a:endParaRPr>
          </a:p>
        </p:txBody>
      </p:sp>
      <p:grpSp>
        <p:nvGrpSpPr>
          <p:cNvPr id="18" name="组合 17"/>
          <p:cNvGrpSpPr/>
          <p:nvPr/>
        </p:nvGrpSpPr>
        <p:grpSpPr>
          <a:xfrm>
            <a:off x="7668344" y="44624"/>
            <a:ext cx="1416093" cy="3240360"/>
            <a:chOff x="7583890" y="620689"/>
            <a:chExt cx="1344085" cy="2808311"/>
          </a:xfrm>
        </p:grpSpPr>
        <p:pic>
          <p:nvPicPr>
            <p:cNvPr id="22" name="図 136" descr="plot_data_45_ページ_2.jpg"/>
            <p:cNvPicPr>
              <a:picLocks noChangeAspect="1"/>
            </p:cNvPicPr>
            <p:nvPr/>
          </p:nvPicPr>
          <p:blipFill>
            <a:blip r:embed="rId4" cstate="print"/>
            <a:srcRect l="77680" t="24871" r="2170" b="16093"/>
            <a:stretch>
              <a:fillRect/>
            </a:stretch>
          </p:blipFill>
          <p:spPr>
            <a:xfrm>
              <a:off x="7583890" y="620689"/>
              <a:ext cx="1344085" cy="2808311"/>
            </a:xfrm>
            <a:prstGeom prst="rect">
              <a:avLst/>
            </a:prstGeom>
          </p:spPr>
        </p:pic>
        <p:sp>
          <p:nvSpPr>
            <p:cNvPr id="14" name="正方形/長方形 203"/>
            <p:cNvSpPr/>
            <p:nvPr/>
          </p:nvSpPr>
          <p:spPr>
            <a:xfrm rot="5400000">
              <a:off x="7540296" y="2724889"/>
              <a:ext cx="720080" cy="400110"/>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altLang="ja-JP" sz="2000" b="1" cap="none" spc="0" dirty="0" smtClean="0">
                  <a:ln w="11430"/>
                  <a:solidFill>
                    <a:srgbClr val="FF0000"/>
                  </a:solidFill>
                  <a:latin typeface="Times New Roman" pitchFamily="18" charset="0"/>
                  <a:cs typeface="Times New Roman" pitchFamily="18" charset="0"/>
                </a:rPr>
                <a:t>East</a:t>
              </a:r>
              <a:endParaRPr lang="ja-JP" altLang="en-US" sz="2000" b="1" cap="none" spc="0" dirty="0">
                <a:ln w="11430"/>
                <a:solidFill>
                  <a:srgbClr val="FF0000"/>
                </a:solidFill>
                <a:latin typeface="Times New Roman" pitchFamily="18" charset="0"/>
                <a:cs typeface="Times New Roman" pitchFamily="18" charset="0"/>
              </a:endParaRPr>
            </a:p>
          </p:txBody>
        </p:sp>
        <p:sp>
          <p:nvSpPr>
            <p:cNvPr id="15" name="正方形/長方形 205"/>
            <p:cNvSpPr/>
            <p:nvPr/>
          </p:nvSpPr>
          <p:spPr>
            <a:xfrm rot="5400000">
              <a:off x="7508359" y="1284729"/>
              <a:ext cx="720080" cy="400110"/>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altLang="ja-JP" sz="2000" b="1" dirty="0" smtClean="0">
                  <a:ln w="11430"/>
                  <a:solidFill>
                    <a:schemeClr val="tx2">
                      <a:lumMod val="90000"/>
                      <a:lumOff val="10000"/>
                    </a:schemeClr>
                  </a:solidFill>
                  <a:latin typeface="Times New Roman" pitchFamily="18" charset="0"/>
                  <a:cs typeface="Times New Roman" pitchFamily="18" charset="0"/>
                </a:rPr>
                <a:t>West</a:t>
              </a:r>
              <a:endParaRPr lang="ja-JP" altLang="en-US" sz="2000" b="1" cap="none" spc="0" dirty="0">
                <a:ln w="11430"/>
                <a:solidFill>
                  <a:schemeClr val="tx2">
                    <a:lumMod val="90000"/>
                    <a:lumOff val="10000"/>
                  </a:schemeClr>
                </a:solidFill>
                <a:latin typeface="Times New Roman" pitchFamily="18" charset="0"/>
                <a:cs typeface="Times New Roman" pitchFamily="18" charset="0"/>
              </a:endParaRPr>
            </a:p>
          </p:txBody>
        </p:sp>
      </p:grpSp>
      <p:pic>
        <p:nvPicPr>
          <p:cNvPr id="16" name="図 141" descr="plot_oneday_ページ_1.jpg"/>
          <p:cNvPicPr>
            <a:picLocks noChangeAspect="1"/>
          </p:cNvPicPr>
          <p:nvPr/>
        </p:nvPicPr>
        <p:blipFill>
          <a:blip r:embed="rId5" cstate="print"/>
          <a:srcRect l="24400" t="20444" r="21192" b="7897"/>
          <a:stretch>
            <a:fillRect/>
          </a:stretch>
        </p:blipFill>
        <p:spPr>
          <a:xfrm>
            <a:off x="-1" y="3771315"/>
            <a:ext cx="3059833" cy="3114069"/>
          </a:xfrm>
          <a:prstGeom prst="rect">
            <a:avLst/>
          </a:prstGeom>
        </p:spPr>
      </p:pic>
      <p:pic>
        <p:nvPicPr>
          <p:cNvPr id="13" name="図 140" descr="plot_oneday_ページ_3.jpg"/>
          <p:cNvPicPr>
            <a:picLocks noChangeAspect="1"/>
          </p:cNvPicPr>
          <p:nvPr/>
        </p:nvPicPr>
        <p:blipFill>
          <a:blip r:embed="rId6" cstate="print"/>
          <a:srcRect l="24341" t="21004" r="22114" b="7900"/>
          <a:stretch>
            <a:fillRect/>
          </a:stretch>
        </p:blipFill>
        <p:spPr>
          <a:xfrm>
            <a:off x="6012160" y="3789040"/>
            <a:ext cx="3096344" cy="3096344"/>
          </a:xfrm>
          <a:prstGeom prst="rect">
            <a:avLst/>
          </a:prstGeom>
        </p:spPr>
      </p:pic>
      <p:sp>
        <p:nvSpPr>
          <p:cNvPr id="23" name="TextBox 22"/>
          <p:cNvSpPr txBox="1"/>
          <p:nvPr/>
        </p:nvSpPr>
        <p:spPr>
          <a:xfrm>
            <a:off x="72008" y="2420888"/>
            <a:ext cx="7596336" cy="769441"/>
          </a:xfrm>
          <a:prstGeom prst="rect">
            <a:avLst/>
          </a:prstGeom>
          <a:noFill/>
          <a:ln>
            <a:solidFill>
              <a:schemeClr val="accent1"/>
            </a:solidFill>
          </a:ln>
        </p:spPr>
        <p:txBody>
          <a:bodyPr wrap="square" rtlCol="0">
            <a:spAutoFit/>
          </a:bodyPr>
          <a:lstStyle/>
          <a:p>
            <a:pPr algn="ctr"/>
            <a:r>
              <a:rPr kumimoji="1" lang="en-US" altLang="ja-JP" sz="2200" dirty="0" smtClean="0"/>
              <a:t>In this study, </a:t>
            </a:r>
            <a:r>
              <a:rPr lang="en-US" altLang="ja-JP" sz="2200" dirty="0" smtClean="0"/>
              <a:t>the </a:t>
            </a:r>
            <a:r>
              <a:rPr kumimoji="1" lang="en-US" altLang="ja-JP" sz="2200" dirty="0" smtClean="0"/>
              <a:t>biggest storm happened </a:t>
            </a:r>
            <a:r>
              <a:rPr lang="en-US" altLang="ja-JP" sz="2200" dirty="0" smtClean="0"/>
              <a:t>on</a:t>
            </a:r>
            <a:r>
              <a:rPr kumimoji="1" lang="en-US" altLang="ja-JP" sz="2200" dirty="0" smtClean="0"/>
              <a:t> December 14, 2006. The value of Dst index felled down to -146nT. </a:t>
            </a:r>
          </a:p>
        </p:txBody>
      </p:sp>
      <p:sp>
        <p:nvSpPr>
          <p:cNvPr id="21" name="TextBox 20"/>
          <p:cNvSpPr txBox="1"/>
          <p:nvPr/>
        </p:nvSpPr>
        <p:spPr>
          <a:xfrm>
            <a:off x="455648" y="3204265"/>
            <a:ext cx="2204451" cy="584775"/>
          </a:xfrm>
          <a:prstGeom prst="rect">
            <a:avLst/>
          </a:prstGeom>
          <a:noFill/>
        </p:spPr>
        <p:txBody>
          <a:bodyPr wrap="none" rtlCol="0">
            <a:spAutoFit/>
          </a:bodyPr>
          <a:lstStyle/>
          <a:p>
            <a:pPr algn="ctr"/>
            <a:r>
              <a:rPr kumimoji="1" lang="en-US" altLang="ja-JP" sz="3200" b="1" u="sng" dirty="0" smtClean="0"/>
              <a:t>2006/12/15</a:t>
            </a:r>
            <a:endParaRPr kumimoji="1" lang="ja-JP" altLang="en-US" sz="3200" b="1" u="sng" dirty="0"/>
          </a:p>
        </p:txBody>
      </p:sp>
      <p:sp>
        <p:nvSpPr>
          <p:cNvPr id="25" name="TextBox 24"/>
          <p:cNvSpPr txBox="1"/>
          <p:nvPr/>
        </p:nvSpPr>
        <p:spPr>
          <a:xfrm>
            <a:off x="3419872" y="3212976"/>
            <a:ext cx="2204451" cy="584775"/>
          </a:xfrm>
          <a:prstGeom prst="rect">
            <a:avLst/>
          </a:prstGeom>
          <a:noFill/>
        </p:spPr>
        <p:txBody>
          <a:bodyPr wrap="none" rtlCol="0">
            <a:spAutoFit/>
          </a:bodyPr>
          <a:lstStyle/>
          <a:p>
            <a:pPr algn="ctr"/>
            <a:r>
              <a:rPr kumimoji="1" lang="en-US" altLang="ja-JP" sz="3200" b="1" u="sng" dirty="0" smtClean="0"/>
              <a:t>2006/12/16</a:t>
            </a:r>
            <a:endParaRPr kumimoji="1" lang="ja-JP" altLang="en-US" sz="3200" b="1" u="sng" dirty="0"/>
          </a:p>
        </p:txBody>
      </p:sp>
      <p:sp>
        <p:nvSpPr>
          <p:cNvPr id="26" name="TextBox 25"/>
          <p:cNvSpPr txBox="1"/>
          <p:nvPr/>
        </p:nvSpPr>
        <p:spPr>
          <a:xfrm>
            <a:off x="6399997" y="3212976"/>
            <a:ext cx="2204451" cy="584775"/>
          </a:xfrm>
          <a:prstGeom prst="rect">
            <a:avLst/>
          </a:prstGeom>
          <a:noFill/>
        </p:spPr>
        <p:txBody>
          <a:bodyPr wrap="none" rtlCol="0">
            <a:spAutoFit/>
          </a:bodyPr>
          <a:lstStyle/>
          <a:p>
            <a:pPr algn="ctr"/>
            <a:r>
              <a:rPr kumimoji="1" lang="en-US" altLang="ja-JP" sz="3200" b="1" u="sng" dirty="0" smtClean="0"/>
              <a:t>2006/12/17</a:t>
            </a:r>
            <a:endParaRPr kumimoji="1" lang="ja-JP" altLang="en-US" sz="3200" b="1" u="sng"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9144000" cy="461665"/>
          </a:xfrm>
          <a:prstGeom prst="rect">
            <a:avLst/>
          </a:prstGeom>
          <a:solidFill>
            <a:srgbClr val="FFFF00"/>
          </a:solidFill>
        </p:spPr>
        <p:txBody>
          <a:bodyPr wrap="square" rtlCol="0">
            <a:spAutoFit/>
          </a:bodyPr>
          <a:lstStyle/>
          <a:p>
            <a:r>
              <a:rPr lang="en-US" altLang="ja-JP" sz="2400" b="1" dirty="0" smtClean="0">
                <a:latin typeface="Times New Roman" pitchFamily="18" charset="0"/>
                <a:cs typeface="Times New Roman" pitchFamily="18" charset="0"/>
              </a:rPr>
              <a:t>Result of chronological influence of magnetic storm(2/3)</a:t>
            </a:r>
            <a:endParaRPr lang="ja-JP" altLang="en-US" sz="2400" b="1" dirty="0">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cstate="print"/>
          <a:srcRect l="40158" t="23881" r="16267" b="10600"/>
          <a:stretch>
            <a:fillRect/>
          </a:stretch>
        </p:blipFill>
        <p:spPr bwMode="auto">
          <a:xfrm>
            <a:off x="0" y="2696762"/>
            <a:ext cx="4427984" cy="4161238"/>
          </a:xfrm>
          <a:prstGeom prst="rect">
            <a:avLst/>
          </a:prstGeom>
          <a:noFill/>
          <a:ln w="9525">
            <a:noFill/>
            <a:miter lim="800000"/>
            <a:headEnd/>
            <a:tailEnd/>
          </a:ln>
        </p:spPr>
      </p:pic>
      <p:graphicFrame>
        <p:nvGraphicFramePr>
          <p:cNvPr id="10" name="表格 9"/>
          <p:cNvGraphicFramePr>
            <a:graphicFrameLocks noGrp="1"/>
          </p:cNvGraphicFramePr>
          <p:nvPr/>
        </p:nvGraphicFramePr>
        <p:xfrm>
          <a:off x="0" y="476672"/>
          <a:ext cx="9073005" cy="2225040"/>
        </p:xfrm>
        <a:graphic>
          <a:graphicData uri="http://schemas.openxmlformats.org/drawingml/2006/table">
            <a:tbl>
              <a:tblPr firstRow="1" bandRow="1">
                <a:tableStyleId>{5C22544A-7EE6-4342-B048-85BDC9FD1C3A}</a:tableStyleId>
              </a:tblPr>
              <a:tblGrid>
                <a:gridCol w="1814601"/>
                <a:gridCol w="1814601"/>
                <a:gridCol w="1814601"/>
                <a:gridCol w="1814601"/>
                <a:gridCol w="1814601"/>
              </a:tblGrid>
              <a:tr h="370840">
                <a:tc>
                  <a:txBody>
                    <a:bodyPr/>
                    <a:lstStyle/>
                    <a:p>
                      <a:pPr algn="ctr"/>
                      <a:r>
                        <a:rPr kumimoji="1" lang="en-US" altLang="ja-JP" sz="1600" dirty="0" smtClean="0">
                          <a:latin typeface="Times New Roman" pitchFamily="18" charset="0"/>
                          <a:cs typeface="Times New Roman" pitchFamily="18" charset="0"/>
                        </a:rPr>
                        <a:t>Storm Time(t)</a:t>
                      </a:r>
                      <a:endParaRPr kumimoji="1" lang="ja-JP" altLang="en-US" sz="1600" dirty="0">
                        <a:latin typeface="Times New Roman" pitchFamily="18" charset="0"/>
                        <a:cs typeface="Times New Roman" pitchFamily="18" charset="0"/>
                      </a:endParaRPr>
                    </a:p>
                  </a:txBody>
                  <a:tcPr/>
                </a:tc>
                <a:tc>
                  <a:txBody>
                    <a:bodyPr/>
                    <a:lstStyle/>
                    <a:p>
                      <a:pPr algn="ctr"/>
                      <a:r>
                        <a:rPr kumimoji="1" lang="en-US" altLang="ja-JP" sz="1600" dirty="0" smtClean="0">
                          <a:latin typeface="Times New Roman" pitchFamily="18" charset="0"/>
                          <a:cs typeface="Times New Roman" pitchFamily="18" charset="0"/>
                        </a:rPr>
                        <a:t>All Storms</a:t>
                      </a:r>
                      <a:endParaRPr kumimoji="1" lang="ja-JP" altLang="en-US" sz="1600" dirty="0">
                        <a:latin typeface="Times New Roman" pitchFamily="18" charset="0"/>
                        <a:cs typeface="Times New Roman" pitchFamily="18" charset="0"/>
                      </a:endParaRPr>
                    </a:p>
                  </a:txBody>
                  <a:tcPr/>
                </a:tc>
                <a:tc>
                  <a:txBody>
                    <a:bodyPr/>
                    <a:lstStyle/>
                    <a:p>
                      <a:pPr algn="ctr"/>
                      <a:r>
                        <a:rPr kumimoji="1" lang="en-US" altLang="ja-JP" sz="1600" dirty="0" smtClean="0">
                          <a:latin typeface="Times New Roman" pitchFamily="18" charset="0"/>
                          <a:cs typeface="Times New Roman" pitchFamily="18" charset="0"/>
                        </a:rPr>
                        <a:t>Short-Duration</a:t>
                      </a:r>
                      <a:endParaRPr kumimoji="1" lang="ja-JP" altLang="en-US" sz="1600" dirty="0">
                        <a:latin typeface="Times New Roman" pitchFamily="18" charset="0"/>
                        <a:cs typeface="Times New Roman" pitchFamily="18" charset="0"/>
                      </a:endParaRPr>
                    </a:p>
                  </a:txBody>
                  <a:tcPr/>
                </a:tc>
                <a:tc>
                  <a:txBody>
                    <a:bodyPr/>
                    <a:lstStyle/>
                    <a:p>
                      <a:pPr algn="ctr"/>
                      <a:r>
                        <a:rPr kumimoji="1" lang="en-US" altLang="ja-JP" sz="1600" dirty="0" smtClean="0">
                          <a:latin typeface="Times New Roman" pitchFamily="18" charset="0"/>
                          <a:cs typeface="Times New Roman" pitchFamily="18" charset="0"/>
                        </a:rPr>
                        <a:t>Medium-Duration</a:t>
                      </a:r>
                      <a:endParaRPr kumimoji="1" lang="ja-JP" altLang="en-US" sz="1600" dirty="0">
                        <a:latin typeface="Times New Roman" pitchFamily="18" charset="0"/>
                        <a:cs typeface="Times New Roman" pitchFamily="18" charset="0"/>
                      </a:endParaRPr>
                    </a:p>
                  </a:txBody>
                  <a:tcPr/>
                </a:tc>
                <a:tc>
                  <a:txBody>
                    <a:bodyPr/>
                    <a:lstStyle/>
                    <a:p>
                      <a:pPr algn="ctr"/>
                      <a:r>
                        <a:rPr kumimoji="1" lang="en-US" altLang="ja-JP" sz="1600" dirty="0" smtClean="0">
                          <a:latin typeface="Times New Roman" pitchFamily="18" charset="0"/>
                          <a:cs typeface="Times New Roman" pitchFamily="18" charset="0"/>
                        </a:rPr>
                        <a:t>Long-Duration</a:t>
                      </a:r>
                      <a:endParaRPr kumimoji="1" lang="ja-JP" altLang="en-US" sz="1600" dirty="0">
                        <a:latin typeface="Times New Roman" pitchFamily="18" charset="0"/>
                        <a:cs typeface="Times New Roman" pitchFamily="18" charset="0"/>
                      </a:endParaRPr>
                    </a:p>
                  </a:txBody>
                  <a:tcPr/>
                </a:tc>
              </a:tr>
              <a:tr h="370840">
                <a:tc>
                  <a:txBody>
                    <a:bodyPr/>
                    <a:lstStyle/>
                    <a:p>
                      <a:pPr algn="ctr"/>
                      <a:r>
                        <a:rPr kumimoji="1" lang="en-US" altLang="ja-JP" dirty="0" smtClean="0">
                          <a:latin typeface="Times New Roman" pitchFamily="18" charset="0"/>
                          <a:cs typeface="Times New Roman" pitchFamily="18" charset="0"/>
                        </a:rPr>
                        <a:t>-7h</a:t>
                      </a:r>
                      <a:r>
                        <a:rPr kumimoji="1" lang="ja-JP" altLang="en-US" dirty="0" smtClean="0">
                          <a:latin typeface="Times New Roman" pitchFamily="18" charset="0"/>
                          <a:cs typeface="Times New Roman" pitchFamily="18" charset="0"/>
                        </a:rPr>
                        <a:t>≦</a:t>
                      </a:r>
                      <a:r>
                        <a:rPr kumimoji="1" lang="en-US" altLang="ja-JP" dirty="0" smtClean="0">
                          <a:latin typeface="Times New Roman" pitchFamily="18" charset="0"/>
                          <a:cs typeface="Times New Roman" pitchFamily="18" charset="0"/>
                        </a:rPr>
                        <a:t>t</a:t>
                      </a:r>
                      <a:r>
                        <a:rPr kumimoji="1" lang="ja-JP" altLang="en-US" dirty="0" smtClean="0">
                          <a:latin typeface="Times New Roman" pitchFamily="18" charset="0"/>
                          <a:cs typeface="Times New Roman" pitchFamily="18" charset="0"/>
                        </a:rPr>
                        <a:t>≦</a:t>
                      </a:r>
                      <a:r>
                        <a:rPr kumimoji="1" lang="en-US" altLang="ja-JP" dirty="0" smtClean="0">
                          <a:latin typeface="Times New Roman" pitchFamily="18" charset="0"/>
                          <a:cs typeface="Times New Roman" pitchFamily="18" charset="0"/>
                        </a:rPr>
                        <a:t>-1h</a:t>
                      </a:r>
                      <a:endParaRPr kumimoji="1" lang="ja-JP" altLang="en-US" dirty="0">
                        <a:latin typeface="Times New Roman" pitchFamily="18" charset="0"/>
                        <a:cs typeface="Times New Roman" pitchFamily="18" charset="0"/>
                      </a:endParaRPr>
                    </a:p>
                  </a:txBody>
                  <a:tcPr/>
                </a:tc>
                <a:tc>
                  <a:txBody>
                    <a:bodyPr/>
                    <a:lstStyle/>
                    <a:p>
                      <a:pPr algn="ctr"/>
                      <a:r>
                        <a:rPr kumimoji="1" lang="en-US" altLang="ja-JP" dirty="0" err="1" smtClean="0">
                          <a:latin typeface="Times New Roman" pitchFamily="18" charset="0"/>
                          <a:cs typeface="Times New Roman" pitchFamily="18" charset="0"/>
                        </a:rPr>
                        <a:t>Dst</a:t>
                      </a:r>
                      <a:r>
                        <a:rPr kumimoji="1" lang="en-US" altLang="ja-JP" dirty="0" smtClean="0">
                          <a:latin typeface="Times New Roman" pitchFamily="18" charset="0"/>
                          <a:cs typeface="Times New Roman" pitchFamily="18" charset="0"/>
                        </a:rPr>
                        <a:t>&gt;-30nT</a:t>
                      </a:r>
                      <a:r>
                        <a:rPr kumimoji="1" lang="en-US" altLang="ja-JP" sz="1800" dirty="0" smtClean="0">
                          <a:solidFill>
                            <a:srgbClr val="FF0000"/>
                          </a:solidFill>
                          <a:latin typeface="Times New Roman" pitchFamily="18" charset="0"/>
                          <a:cs typeface="Times New Roman" pitchFamily="18" charset="0"/>
                        </a:rPr>
                        <a:t>*1</a:t>
                      </a:r>
                      <a:endParaRPr kumimoji="1" lang="ja-JP" altLang="en-US" dirty="0">
                        <a:solidFill>
                          <a:srgbClr val="FF0000"/>
                        </a:solidFill>
                        <a:latin typeface="Times New Roman" pitchFamily="18" charset="0"/>
                        <a:cs typeface="Times New Roman" pitchFamily="18" charset="0"/>
                      </a:endParaRPr>
                    </a:p>
                  </a:txBody>
                  <a:tcPr/>
                </a:tc>
                <a:tc>
                  <a:txBody>
                    <a:bodyPr/>
                    <a:lstStyle/>
                    <a:p>
                      <a:pPr algn="ctr"/>
                      <a:r>
                        <a:rPr kumimoji="1" lang="en-US" altLang="ja-JP" dirty="0" err="1" smtClean="0">
                          <a:latin typeface="Times New Roman" pitchFamily="18" charset="0"/>
                          <a:cs typeface="Times New Roman" pitchFamily="18" charset="0"/>
                        </a:rPr>
                        <a:t>Dst</a:t>
                      </a:r>
                      <a:r>
                        <a:rPr kumimoji="1" lang="en-US" altLang="ja-JP" dirty="0" smtClean="0">
                          <a:latin typeface="Times New Roman" pitchFamily="18" charset="0"/>
                          <a:cs typeface="Times New Roman" pitchFamily="18" charset="0"/>
                        </a:rPr>
                        <a:t>&gt;-30nT</a:t>
                      </a:r>
                      <a:r>
                        <a:rPr kumimoji="1" lang="en-US" altLang="ja-JP" sz="1800" dirty="0" smtClean="0">
                          <a:solidFill>
                            <a:srgbClr val="FF0000"/>
                          </a:solidFill>
                          <a:latin typeface="Times New Roman" pitchFamily="18" charset="0"/>
                          <a:cs typeface="Times New Roman" pitchFamily="18" charset="0"/>
                        </a:rPr>
                        <a:t>*1</a:t>
                      </a:r>
                      <a:endParaRPr kumimoji="1" lang="ja-JP" altLang="en-US" dirty="0">
                        <a:solidFill>
                          <a:srgbClr val="FF0000"/>
                        </a:solidFill>
                        <a:latin typeface="Times New Roman" pitchFamily="18" charset="0"/>
                        <a:cs typeface="Times New Roman" pitchFamily="18" charset="0"/>
                      </a:endParaRPr>
                    </a:p>
                  </a:txBody>
                  <a:tcPr/>
                </a:tc>
                <a:tc>
                  <a:txBody>
                    <a:bodyPr/>
                    <a:lstStyle/>
                    <a:p>
                      <a:pPr algn="ctr"/>
                      <a:r>
                        <a:rPr kumimoji="1" lang="en-US" altLang="ja-JP" dirty="0" err="1" smtClean="0">
                          <a:latin typeface="Times New Roman" pitchFamily="18" charset="0"/>
                          <a:cs typeface="Times New Roman" pitchFamily="18" charset="0"/>
                        </a:rPr>
                        <a:t>Dst</a:t>
                      </a:r>
                      <a:r>
                        <a:rPr kumimoji="1" lang="en-US" altLang="ja-JP" dirty="0" smtClean="0">
                          <a:latin typeface="Times New Roman" pitchFamily="18" charset="0"/>
                          <a:cs typeface="Times New Roman" pitchFamily="18" charset="0"/>
                        </a:rPr>
                        <a:t>&gt;-30nT</a:t>
                      </a:r>
                      <a:r>
                        <a:rPr kumimoji="1" lang="en-US" altLang="ja-JP" sz="1800" dirty="0" smtClean="0">
                          <a:solidFill>
                            <a:srgbClr val="FF0000"/>
                          </a:solidFill>
                          <a:latin typeface="Times New Roman" pitchFamily="18" charset="0"/>
                          <a:cs typeface="Times New Roman" pitchFamily="18" charset="0"/>
                        </a:rPr>
                        <a:t>*1</a:t>
                      </a:r>
                      <a:endParaRPr kumimoji="1" lang="ja-JP" altLang="en-US" dirty="0">
                        <a:solidFill>
                          <a:srgbClr val="FF0000"/>
                        </a:solidFill>
                        <a:latin typeface="Times New Roman" pitchFamily="18" charset="0"/>
                        <a:cs typeface="Times New Roman" pitchFamily="18" charset="0"/>
                      </a:endParaRPr>
                    </a:p>
                  </a:txBody>
                  <a:tcPr/>
                </a:tc>
                <a:tc>
                  <a:txBody>
                    <a:bodyPr/>
                    <a:lstStyle/>
                    <a:p>
                      <a:pPr algn="ctr"/>
                      <a:r>
                        <a:rPr kumimoji="1" lang="en-US" altLang="ja-JP" dirty="0" err="1" smtClean="0">
                          <a:latin typeface="Times New Roman" pitchFamily="18" charset="0"/>
                          <a:cs typeface="Times New Roman" pitchFamily="18" charset="0"/>
                        </a:rPr>
                        <a:t>Dst</a:t>
                      </a:r>
                      <a:r>
                        <a:rPr kumimoji="1" lang="en-US" altLang="ja-JP" dirty="0" smtClean="0">
                          <a:latin typeface="Times New Roman" pitchFamily="18" charset="0"/>
                          <a:cs typeface="Times New Roman" pitchFamily="18" charset="0"/>
                        </a:rPr>
                        <a:t>&gt;-30nT</a:t>
                      </a:r>
                      <a:r>
                        <a:rPr kumimoji="1" lang="en-US" altLang="ja-JP" sz="1800" dirty="0" smtClean="0">
                          <a:solidFill>
                            <a:srgbClr val="FF0000"/>
                          </a:solidFill>
                          <a:latin typeface="Times New Roman" pitchFamily="18" charset="0"/>
                          <a:cs typeface="Times New Roman" pitchFamily="18" charset="0"/>
                        </a:rPr>
                        <a:t>*1</a:t>
                      </a:r>
                      <a:endParaRPr kumimoji="1" lang="ja-JP" altLang="en-US" dirty="0">
                        <a:solidFill>
                          <a:srgbClr val="FF0000"/>
                        </a:solidFill>
                        <a:latin typeface="Times New Roman" pitchFamily="18" charset="0"/>
                        <a:cs typeface="Times New Roman" pitchFamily="18" charset="0"/>
                      </a:endParaRPr>
                    </a:p>
                  </a:txBody>
                  <a:tcPr/>
                </a:tc>
              </a:tr>
              <a:tr h="370840">
                <a:tc>
                  <a:txBody>
                    <a:bodyPr/>
                    <a:lstStyle/>
                    <a:p>
                      <a:pPr algn="ctr"/>
                      <a:r>
                        <a:rPr kumimoji="1" lang="en-US" altLang="ja-JP" dirty="0" smtClean="0">
                          <a:latin typeface="Times New Roman" pitchFamily="18" charset="0"/>
                          <a:cs typeface="Times New Roman" pitchFamily="18" charset="0"/>
                        </a:rPr>
                        <a:t>0h</a:t>
                      </a:r>
                      <a:r>
                        <a:rPr kumimoji="1" lang="ja-JP" altLang="en-US" dirty="0" smtClean="0">
                          <a:latin typeface="Times New Roman" pitchFamily="18" charset="0"/>
                          <a:cs typeface="Times New Roman" pitchFamily="18" charset="0"/>
                        </a:rPr>
                        <a:t>≦</a:t>
                      </a:r>
                      <a:r>
                        <a:rPr kumimoji="1" lang="en-US" altLang="ja-JP" dirty="0" smtClean="0">
                          <a:latin typeface="Times New Roman" pitchFamily="18" charset="0"/>
                          <a:cs typeface="Times New Roman" pitchFamily="18" charset="0"/>
                        </a:rPr>
                        <a:t>t</a:t>
                      </a:r>
                      <a:r>
                        <a:rPr kumimoji="1" lang="ja-JP" altLang="en-US" dirty="0" smtClean="0">
                          <a:latin typeface="Times New Roman" pitchFamily="18" charset="0"/>
                          <a:cs typeface="Times New Roman" pitchFamily="18" charset="0"/>
                        </a:rPr>
                        <a:t>≦</a:t>
                      </a:r>
                      <a:r>
                        <a:rPr kumimoji="1" lang="en-US" altLang="ja-JP" dirty="0" smtClean="0">
                          <a:latin typeface="Times New Roman" pitchFamily="18" charset="0"/>
                          <a:cs typeface="Times New Roman" pitchFamily="18" charset="0"/>
                        </a:rPr>
                        <a:t>6h</a:t>
                      </a:r>
                      <a:endParaRPr kumimoji="1" lang="ja-JP" altLang="en-US" dirty="0">
                        <a:latin typeface="Times New Roman" pitchFamily="18" charset="0"/>
                        <a:cs typeface="Times New Roman" pitchFamily="18" charset="0"/>
                      </a:endParaRPr>
                    </a:p>
                  </a:txBody>
                  <a:tcPr/>
                </a:tc>
                <a:tc>
                  <a:txBody>
                    <a:bodyPr/>
                    <a:lstStyle/>
                    <a:p>
                      <a:pPr algn="ctr"/>
                      <a:r>
                        <a:rPr kumimoji="1" lang="en-US" altLang="ja-JP" dirty="0" err="1" smtClean="0">
                          <a:latin typeface="Times New Roman" pitchFamily="18" charset="0"/>
                          <a:cs typeface="Times New Roman" pitchFamily="18" charset="0"/>
                        </a:rPr>
                        <a:t>Dst</a:t>
                      </a:r>
                      <a:r>
                        <a:rPr kumimoji="1" lang="ja-JP" altLang="en-US" dirty="0" smtClean="0">
                          <a:latin typeface="Times New Roman" pitchFamily="18" charset="0"/>
                          <a:cs typeface="Times New Roman" pitchFamily="18" charset="0"/>
                        </a:rPr>
                        <a:t>≦</a:t>
                      </a:r>
                      <a:r>
                        <a:rPr kumimoji="1" lang="en-US" altLang="ja-JP" dirty="0" smtClean="0">
                          <a:latin typeface="Times New Roman" pitchFamily="18" charset="0"/>
                          <a:cs typeface="Times New Roman" pitchFamily="18" charset="0"/>
                        </a:rPr>
                        <a:t>-30nT</a:t>
                      </a:r>
                      <a:r>
                        <a:rPr kumimoji="1" lang="en-US" altLang="ja-JP" sz="1800" dirty="0" smtClean="0">
                          <a:solidFill>
                            <a:srgbClr val="FF0000"/>
                          </a:solidFill>
                          <a:latin typeface="Times New Roman" pitchFamily="18" charset="0"/>
                          <a:cs typeface="Times New Roman" pitchFamily="18" charset="0"/>
                        </a:rPr>
                        <a:t>*2</a:t>
                      </a:r>
                      <a:endParaRPr kumimoji="1" lang="ja-JP" altLang="en-US" dirty="0">
                        <a:latin typeface="Times New Roman" pitchFamily="18" charset="0"/>
                        <a:cs typeface="Times New Roman" pitchFamily="18" charset="0"/>
                      </a:endParaRPr>
                    </a:p>
                  </a:txBody>
                  <a:tcPr/>
                </a:tc>
                <a:tc>
                  <a:txBody>
                    <a:bodyPr/>
                    <a:lstStyle/>
                    <a:p>
                      <a:pPr algn="ctr"/>
                      <a:r>
                        <a:rPr kumimoji="1" lang="en-US" altLang="ja-JP" dirty="0" err="1" smtClean="0">
                          <a:latin typeface="Times New Roman" pitchFamily="18" charset="0"/>
                          <a:cs typeface="Times New Roman" pitchFamily="18" charset="0"/>
                        </a:rPr>
                        <a:t>Dst</a:t>
                      </a:r>
                      <a:r>
                        <a:rPr kumimoji="1" lang="ja-JP" altLang="en-US" dirty="0" smtClean="0">
                          <a:latin typeface="Times New Roman" pitchFamily="18" charset="0"/>
                          <a:cs typeface="Times New Roman" pitchFamily="18" charset="0"/>
                        </a:rPr>
                        <a:t>≦</a:t>
                      </a:r>
                      <a:r>
                        <a:rPr kumimoji="1" lang="en-US" altLang="ja-JP" dirty="0" smtClean="0">
                          <a:latin typeface="Times New Roman" pitchFamily="18" charset="0"/>
                          <a:cs typeface="Times New Roman" pitchFamily="18" charset="0"/>
                        </a:rPr>
                        <a:t>-30nT</a:t>
                      </a:r>
                      <a:r>
                        <a:rPr kumimoji="1" lang="en-US" altLang="ja-JP" sz="1800" dirty="0" smtClean="0">
                          <a:solidFill>
                            <a:srgbClr val="FF0000"/>
                          </a:solidFill>
                          <a:latin typeface="Times New Roman" pitchFamily="18" charset="0"/>
                          <a:cs typeface="Times New Roman" pitchFamily="18" charset="0"/>
                        </a:rPr>
                        <a:t>*2</a:t>
                      </a:r>
                      <a:endParaRPr kumimoji="1" lang="ja-JP" altLang="en-US" dirty="0">
                        <a:latin typeface="Times New Roman" pitchFamily="18" charset="0"/>
                        <a:cs typeface="Times New Roman" pitchFamily="18" charset="0"/>
                      </a:endParaRPr>
                    </a:p>
                  </a:txBody>
                  <a:tcPr/>
                </a:tc>
                <a:tc>
                  <a:txBody>
                    <a:bodyPr/>
                    <a:lstStyle/>
                    <a:p>
                      <a:pPr algn="ctr"/>
                      <a:r>
                        <a:rPr kumimoji="1" lang="en-US" altLang="ja-JP" dirty="0" err="1" smtClean="0">
                          <a:latin typeface="Times New Roman" pitchFamily="18" charset="0"/>
                          <a:cs typeface="Times New Roman" pitchFamily="18" charset="0"/>
                        </a:rPr>
                        <a:t>Dst</a:t>
                      </a:r>
                      <a:r>
                        <a:rPr kumimoji="1" lang="ja-JP" altLang="en-US" dirty="0" smtClean="0">
                          <a:latin typeface="Times New Roman" pitchFamily="18" charset="0"/>
                          <a:cs typeface="Times New Roman" pitchFamily="18" charset="0"/>
                        </a:rPr>
                        <a:t>≦</a:t>
                      </a:r>
                      <a:r>
                        <a:rPr kumimoji="1" lang="en-US" altLang="ja-JP" dirty="0" smtClean="0">
                          <a:latin typeface="Times New Roman" pitchFamily="18" charset="0"/>
                          <a:cs typeface="Times New Roman" pitchFamily="18" charset="0"/>
                        </a:rPr>
                        <a:t>-30nT</a:t>
                      </a:r>
                      <a:r>
                        <a:rPr kumimoji="1" lang="en-US" altLang="ja-JP" sz="1800" dirty="0" smtClean="0">
                          <a:solidFill>
                            <a:srgbClr val="FF0000"/>
                          </a:solidFill>
                          <a:latin typeface="Times New Roman" pitchFamily="18" charset="0"/>
                          <a:cs typeface="Times New Roman" pitchFamily="18" charset="0"/>
                        </a:rPr>
                        <a:t>*2</a:t>
                      </a:r>
                      <a:endParaRPr kumimoji="1" lang="ja-JP" altLang="en-US" dirty="0">
                        <a:latin typeface="Times New Roman" pitchFamily="18" charset="0"/>
                        <a:cs typeface="Times New Roman" pitchFamily="18" charset="0"/>
                      </a:endParaRPr>
                    </a:p>
                  </a:txBody>
                  <a:tcPr/>
                </a:tc>
                <a:tc>
                  <a:txBody>
                    <a:bodyPr/>
                    <a:lstStyle/>
                    <a:p>
                      <a:pPr algn="ctr"/>
                      <a:r>
                        <a:rPr kumimoji="1" lang="en-US" altLang="ja-JP" dirty="0" err="1" smtClean="0">
                          <a:latin typeface="Times New Roman" pitchFamily="18" charset="0"/>
                          <a:cs typeface="Times New Roman" pitchFamily="18" charset="0"/>
                        </a:rPr>
                        <a:t>Dst</a:t>
                      </a:r>
                      <a:r>
                        <a:rPr kumimoji="1" lang="ja-JP" altLang="en-US" dirty="0" smtClean="0">
                          <a:latin typeface="Times New Roman" pitchFamily="18" charset="0"/>
                          <a:cs typeface="Times New Roman" pitchFamily="18" charset="0"/>
                        </a:rPr>
                        <a:t>≦</a:t>
                      </a:r>
                      <a:r>
                        <a:rPr kumimoji="1" lang="en-US" altLang="ja-JP" dirty="0" smtClean="0">
                          <a:latin typeface="Times New Roman" pitchFamily="18" charset="0"/>
                          <a:cs typeface="Times New Roman" pitchFamily="18" charset="0"/>
                        </a:rPr>
                        <a:t>-30nT</a:t>
                      </a:r>
                      <a:r>
                        <a:rPr kumimoji="1" lang="en-US" altLang="ja-JP" sz="1800" dirty="0" smtClean="0">
                          <a:solidFill>
                            <a:srgbClr val="FF0000"/>
                          </a:solidFill>
                          <a:latin typeface="Times New Roman" pitchFamily="18" charset="0"/>
                          <a:cs typeface="Times New Roman" pitchFamily="18" charset="0"/>
                        </a:rPr>
                        <a:t>*2</a:t>
                      </a:r>
                      <a:endParaRPr kumimoji="1" lang="ja-JP" altLang="en-US" dirty="0">
                        <a:latin typeface="Times New Roman" pitchFamily="18" charset="0"/>
                        <a:cs typeface="Times New Roman" pitchFamily="18" charset="0"/>
                      </a:endParaRPr>
                    </a:p>
                  </a:txBody>
                  <a:tcPr/>
                </a:tc>
              </a:tr>
              <a:tr h="370840">
                <a:tc>
                  <a:txBody>
                    <a:bodyPr/>
                    <a:lstStyle/>
                    <a:p>
                      <a:pPr algn="ctr"/>
                      <a:r>
                        <a:rPr kumimoji="1" lang="en-US" altLang="ja-JP" dirty="0" smtClean="0">
                          <a:latin typeface="Times New Roman" pitchFamily="18" charset="0"/>
                          <a:cs typeface="Times New Roman" pitchFamily="18" charset="0"/>
                        </a:rPr>
                        <a:t>7h</a:t>
                      </a:r>
                      <a:r>
                        <a:rPr kumimoji="1" lang="ja-JP" altLang="en-US" dirty="0" smtClean="0">
                          <a:latin typeface="Times New Roman" pitchFamily="18" charset="0"/>
                          <a:cs typeface="Times New Roman" pitchFamily="18" charset="0"/>
                        </a:rPr>
                        <a:t>≦</a:t>
                      </a:r>
                      <a:r>
                        <a:rPr kumimoji="1" lang="en-US" altLang="ja-JP" dirty="0" smtClean="0">
                          <a:latin typeface="Times New Roman" pitchFamily="18" charset="0"/>
                          <a:cs typeface="Times New Roman" pitchFamily="18" charset="0"/>
                        </a:rPr>
                        <a:t>t</a:t>
                      </a:r>
                      <a:r>
                        <a:rPr kumimoji="1" lang="ja-JP" altLang="en-US" dirty="0" smtClean="0">
                          <a:latin typeface="Times New Roman" pitchFamily="18" charset="0"/>
                          <a:cs typeface="Times New Roman" pitchFamily="18" charset="0"/>
                        </a:rPr>
                        <a:t>≦</a:t>
                      </a:r>
                      <a:r>
                        <a:rPr kumimoji="1" lang="en-US" altLang="ja-JP" dirty="0" smtClean="0">
                          <a:latin typeface="Times New Roman" pitchFamily="18" charset="0"/>
                          <a:cs typeface="Times New Roman" pitchFamily="18" charset="0"/>
                        </a:rPr>
                        <a:t>13h</a:t>
                      </a:r>
                      <a:endParaRPr kumimoji="1" lang="ja-JP" altLang="en-US" dirty="0">
                        <a:latin typeface="Times New Roman" pitchFamily="18" charset="0"/>
                        <a:cs typeface="Times New Roman" pitchFamily="18" charset="0"/>
                      </a:endParaRPr>
                    </a:p>
                  </a:txBody>
                  <a:tcPr/>
                </a:tc>
                <a:tc>
                  <a:txBody>
                    <a:bodyPr/>
                    <a:lstStyle/>
                    <a:p>
                      <a:pPr algn="ctr"/>
                      <a:r>
                        <a:rPr kumimoji="1" lang="en-US" altLang="ja-JP" dirty="0" smtClean="0">
                          <a:latin typeface="Times New Roman" pitchFamily="18" charset="0"/>
                          <a:cs typeface="Times New Roman" pitchFamily="18" charset="0"/>
                        </a:rPr>
                        <a:t>―</a:t>
                      </a:r>
                      <a:endParaRPr kumimoji="1" lang="ja-JP" altLang="en-US" dirty="0">
                        <a:latin typeface="Times New Roman" pitchFamily="18" charset="0"/>
                        <a:cs typeface="Times New Roman" pitchFamily="18" charset="0"/>
                      </a:endParaRPr>
                    </a:p>
                  </a:txBody>
                  <a:tcPr/>
                </a:tc>
                <a:tc>
                  <a:txBody>
                    <a:bodyPr/>
                    <a:lstStyle/>
                    <a:p>
                      <a:pPr algn="ctr"/>
                      <a:r>
                        <a:rPr kumimoji="1" lang="en-US" altLang="ja-JP" dirty="0" err="1" smtClean="0">
                          <a:latin typeface="Times New Roman" pitchFamily="18" charset="0"/>
                          <a:cs typeface="Times New Roman" pitchFamily="18" charset="0"/>
                        </a:rPr>
                        <a:t>Dst</a:t>
                      </a:r>
                      <a:r>
                        <a:rPr kumimoji="1" lang="en-US" altLang="ja-JP" dirty="0" smtClean="0">
                          <a:latin typeface="Times New Roman" pitchFamily="18" charset="0"/>
                          <a:cs typeface="Times New Roman" pitchFamily="18" charset="0"/>
                        </a:rPr>
                        <a:t>&gt;-60</a:t>
                      </a:r>
                      <a:r>
                        <a:rPr kumimoji="1" lang="en-US" altLang="ja-JP" dirty="0" smtClean="0">
                          <a:solidFill>
                            <a:srgbClr val="FF0000"/>
                          </a:solidFill>
                          <a:latin typeface="Times New Roman" pitchFamily="18" charset="0"/>
                          <a:cs typeface="Times New Roman" pitchFamily="18" charset="0"/>
                        </a:rPr>
                        <a:t>*3</a:t>
                      </a:r>
                      <a:endParaRPr kumimoji="1" lang="ja-JP" altLang="en-US" dirty="0">
                        <a:solidFill>
                          <a:srgbClr val="FF0000"/>
                        </a:solidFill>
                        <a:latin typeface="Times New Roman" pitchFamily="18" charset="0"/>
                        <a:cs typeface="Times New Roman" pitchFamily="18" charset="0"/>
                      </a:endParaRPr>
                    </a:p>
                  </a:txBody>
                  <a:tcPr/>
                </a:tc>
                <a:tc>
                  <a:txBody>
                    <a:bodyPr/>
                    <a:lstStyle/>
                    <a:p>
                      <a:pPr algn="ctr"/>
                      <a:r>
                        <a:rPr kumimoji="1" lang="en-US" altLang="ja-JP" dirty="0" err="1" smtClean="0">
                          <a:latin typeface="Times New Roman" pitchFamily="18" charset="0"/>
                          <a:cs typeface="Times New Roman" pitchFamily="18" charset="0"/>
                        </a:rPr>
                        <a:t>Dst</a:t>
                      </a:r>
                      <a:r>
                        <a:rPr kumimoji="1" lang="ja-JP" altLang="en-US" dirty="0" smtClean="0">
                          <a:latin typeface="Times New Roman" pitchFamily="18" charset="0"/>
                          <a:cs typeface="Times New Roman" pitchFamily="18" charset="0"/>
                        </a:rPr>
                        <a:t>≦</a:t>
                      </a:r>
                      <a:r>
                        <a:rPr kumimoji="1" lang="en-US" altLang="ja-JP" dirty="0" smtClean="0">
                          <a:latin typeface="Times New Roman" pitchFamily="18" charset="0"/>
                          <a:cs typeface="Times New Roman" pitchFamily="18" charset="0"/>
                        </a:rPr>
                        <a:t>-60</a:t>
                      </a:r>
                      <a:r>
                        <a:rPr kumimoji="1" lang="en-US" altLang="ja-JP" dirty="0" smtClean="0">
                          <a:solidFill>
                            <a:srgbClr val="FF0000"/>
                          </a:solidFill>
                          <a:latin typeface="Times New Roman" pitchFamily="18" charset="0"/>
                          <a:cs typeface="Times New Roman" pitchFamily="18" charset="0"/>
                        </a:rPr>
                        <a:t>*4</a:t>
                      </a:r>
                      <a:endParaRPr kumimoji="1" lang="ja-JP" altLang="en-US" dirty="0">
                        <a:solidFill>
                          <a:srgbClr val="FF0000"/>
                        </a:solidFill>
                        <a:latin typeface="Times New Roman" pitchFamily="18" charset="0"/>
                        <a:cs typeface="Times New Roman"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dirty="0" err="1" smtClean="0">
                          <a:latin typeface="Times New Roman" pitchFamily="18" charset="0"/>
                          <a:cs typeface="Times New Roman" pitchFamily="18" charset="0"/>
                        </a:rPr>
                        <a:t>Dst</a:t>
                      </a:r>
                      <a:r>
                        <a:rPr kumimoji="1" lang="ja-JP" altLang="en-US" dirty="0" smtClean="0">
                          <a:latin typeface="Times New Roman" pitchFamily="18" charset="0"/>
                          <a:cs typeface="Times New Roman" pitchFamily="18" charset="0"/>
                        </a:rPr>
                        <a:t>≦</a:t>
                      </a:r>
                      <a:r>
                        <a:rPr kumimoji="1" lang="en-US" altLang="ja-JP" dirty="0" smtClean="0">
                          <a:latin typeface="Times New Roman" pitchFamily="18" charset="0"/>
                          <a:cs typeface="Times New Roman" pitchFamily="18" charset="0"/>
                        </a:rPr>
                        <a:t>-60</a:t>
                      </a:r>
                      <a:r>
                        <a:rPr kumimoji="1" lang="en-US" altLang="ja-JP" dirty="0" smtClean="0">
                          <a:solidFill>
                            <a:srgbClr val="FF0000"/>
                          </a:solidFill>
                          <a:latin typeface="Times New Roman" pitchFamily="18" charset="0"/>
                          <a:cs typeface="Times New Roman" pitchFamily="18" charset="0"/>
                        </a:rPr>
                        <a:t>*4</a:t>
                      </a:r>
                      <a:endParaRPr kumimoji="1" lang="ja-JP" altLang="en-US" dirty="0" smtClean="0">
                        <a:solidFill>
                          <a:srgbClr val="FF0000"/>
                        </a:solidFill>
                        <a:latin typeface="Times New Roman" pitchFamily="18" charset="0"/>
                        <a:cs typeface="Times New Roman" pitchFamily="18" charset="0"/>
                      </a:endParaRPr>
                    </a:p>
                  </a:txBody>
                  <a:tcPr/>
                </a:tc>
              </a:tr>
              <a:tr h="370840">
                <a:tc>
                  <a:txBody>
                    <a:bodyPr/>
                    <a:lstStyle/>
                    <a:p>
                      <a:pPr algn="ctr"/>
                      <a:r>
                        <a:rPr kumimoji="1" lang="en-US" altLang="ja-JP" dirty="0" smtClean="0">
                          <a:latin typeface="Times New Roman" pitchFamily="18" charset="0"/>
                          <a:cs typeface="Times New Roman" pitchFamily="18" charset="0"/>
                        </a:rPr>
                        <a:t>14h</a:t>
                      </a:r>
                      <a:r>
                        <a:rPr kumimoji="1" lang="ja-JP" altLang="en-US" dirty="0" smtClean="0">
                          <a:latin typeface="Times New Roman" pitchFamily="18" charset="0"/>
                          <a:cs typeface="Times New Roman" pitchFamily="18" charset="0"/>
                        </a:rPr>
                        <a:t>≦</a:t>
                      </a:r>
                      <a:r>
                        <a:rPr kumimoji="1" lang="en-US" altLang="ja-JP" dirty="0" smtClean="0">
                          <a:latin typeface="Times New Roman" pitchFamily="18" charset="0"/>
                          <a:cs typeface="Times New Roman" pitchFamily="18" charset="0"/>
                        </a:rPr>
                        <a:t>t</a:t>
                      </a:r>
                      <a:r>
                        <a:rPr kumimoji="1" lang="ja-JP" altLang="en-US" dirty="0" smtClean="0">
                          <a:latin typeface="Times New Roman" pitchFamily="18" charset="0"/>
                          <a:cs typeface="Times New Roman" pitchFamily="18" charset="0"/>
                        </a:rPr>
                        <a:t>≦</a:t>
                      </a:r>
                      <a:r>
                        <a:rPr kumimoji="1" lang="en-US" altLang="ja-JP" dirty="0" smtClean="0">
                          <a:latin typeface="Times New Roman" pitchFamily="18" charset="0"/>
                          <a:cs typeface="Times New Roman" pitchFamily="18" charset="0"/>
                        </a:rPr>
                        <a:t>20h</a:t>
                      </a:r>
                      <a:endParaRPr kumimoji="1" lang="ja-JP" altLang="en-US" dirty="0">
                        <a:latin typeface="Times New Roman" pitchFamily="18" charset="0"/>
                        <a:cs typeface="Times New Roman" pitchFamily="18" charset="0"/>
                      </a:endParaRPr>
                    </a:p>
                  </a:txBody>
                  <a:tcPr/>
                </a:tc>
                <a:tc>
                  <a:txBody>
                    <a:bodyPr/>
                    <a:lstStyle/>
                    <a:p>
                      <a:pPr algn="ctr"/>
                      <a:r>
                        <a:rPr kumimoji="1" lang="en-US" altLang="ja-JP" dirty="0" smtClean="0">
                          <a:latin typeface="Times New Roman" pitchFamily="18" charset="0"/>
                          <a:cs typeface="Times New Roman" pitchFamily="18" charset="0"/>
                        </a:rPr>
                        <a:t>―</a:t>
                      </a:r>
                      <a:endParaRPr kumimoji="1" lang="ja-JP" altLang="en-US" dirty="0">
                        <a:latin typeface="Times New Roman" pitchFamily="18" charset="0"/>
                        <a:cs typeface="Times New Roman" pitchFamily="18" charset="0"/>
                      </a:endParaRPr>
                    </a:p>
                  </a:txBody>
                  <a:tcPr/>
                </a:tc>
                <a:tc>
                  <a:txBody>
                    <a:bodyPr/>
                    <a:lstStyle/>
                    <a:p>
                      <a:pPr algn="ctr"/>
                      <a:r>
                        <a:rPr kumimoji="1" lang="en-US" altLang="ja-JP" dirty="0" smtClean="0">
                          <a:latin typeface="Times New Roman" pitchFamily="18" charset="0"/>
                          <a:cs typeface="Times New Roman" pitchFamily="18" charset="0"/>
                        </a:rPr>
                        <a:t>―</a:t>
                      </a:r>
                      <a:endParaRPr kumimoji="1" lang="ja-JP" altLang="en-US" dirty="0">
                        <a:latin typeface="Times New Roman" pitchFamily="18" charset="0"/>
                        <a:cs typeface="Times New Roman" pitchFamily="18" charset="0"/>
                      </a:endParaRPr>
                    </a:p>
                  </a:txBody>
                  <a:tcPr/>
                </a:tc>
                <a:tc>
                  <a:txBody>
                    <a:bodyPr/>
                    <a:lstStyle/>
                    <a:p>
                      <a:pPr algn="ctr"/>
                      <a:r>
                        <a:rPr kumimoji="1" lang="en-US" altLang="ja-JP" dirty="0" err="1" smtClean="0">
                          <a:latin typeface="Times New Roman" pitchFamily="18" charset="0"/>
                          <a:cs typeface="Times New Roman" pitchFamily="18" charset="0"/>
                        </a:rPr>
                        <a:t>Dst</a:t>
                      </a:r>
                      <a:r>
                        <a:rPr kumimoji="1" lang="en-US" altLang="ja-JP" dirty="0" smtClean="0">
                          <a:latin typeface="Times New Roman" pitchFamily="18" charset="0"/>
                          <a:cs typeface="Times New Roman" pitchFamily="18" charset="0"/>
                        </a:rPr>
                        <a:t>&gt;-60</a:t>
                      </a:r>
                      <a:r>
                        <a:rPr kumimoji="1" lang="en-US" altLang="ja-JP" dirty="0" smtClean="0">
                          <a:solidFill>
                            <a:srgbClr val="FF0000"/>
                          </a:solidFill>
                          <a:latin typeface="Times New Roman" pitchFamily="18" charset="0"/>
                          <a:cs typeface="Times New Roman" pitchFamily="18" charset="0"/>
                        </a:rPr>
                        <a:t>*3</a:t>
                      </a:r>
                      <a:endParaRPr kumimoji="1" lang="ja-JP" altLang="en-US" dirty="0" smtClean="0">
                        <a:solidFill>
                          <a:srgbClr val="FF0000"/>
                        </a:solidFill>
                        <a:latin typeface="Times New Roman" pitchFamily="18" charset="0"/>
                        <a:cs typeface="Times New Roman"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dirty="0" err="1" smtClean="0">
                          <a:latin typeface="Times New Roman" pitchFamily="18" charset="0"/>
                          <a:cs typeface="Times New Roman" pitchFamily="18" charset="0"/>
                        </a:rPr>
                        <a:t>Dst</a:t>
                      </a:r>
                      <a:r>
                        <a:rPr kumimoji="1" lang="ja-JP" altLang="en-US" dirty="0" smtClean="0">
                          <a:latin typeface="Times New Roman" pitchFamily="18" charset="0"/>
                          <a:cs typeface="Times New Roman" pitchFamily="18" charset="0"/>
                        </a:rPr>
                        <a:t>≦</a:t>
                      </a:r>
                      <a:r>
                        <a:rPr kumimoji="1" lang="en-US" altLang="ja-JP" dirty="0" smtClean="0">
                          <a:latin typeface="Times New Roman" pitchFamily="18" charset="0"/>
                          <a:cs typeface="Times New Roman" pitchFamily="18" charset="0"/>
                        </a:rPr>
                        <a:t>-60</a:t>
                      </a:r>
                      <a:r>
                        <a:rPr kumimoji="1" lang="en-US" altLang="ja-JP" dirty="0" smtClean="0">
                          <a:solidFill>
                            <a:srgbClr val="FF0000"/>
                          </a:solidFill>
                          <a:latin typeface="Times New Roman" pitchFamily="18" charset="0"/>
                          <a:cs typeface="Times New Roman" pitchFamily="18" charset="0"/>
                        </a:rPr>
                        <a:t>*4</a:t>
                      </a:r>
                      <a:endParaRPr kumimoji="1" lang="ja-JP" altLang="en-US" dirty="0" smtClean="0">
                        <a:solidFill>
                          <a:srgbClr val="FF0000"/>
                        </a:solidFill>
                        <a:latin typeface="Times New Roman" pitchFamily="18" charset="0"/>
                        <a:cs typeface="Times New Roman" pitchFamily="18" charset="0"/>
                      </a:endParaRPr>
                    </a:p>
                  </a:txBody>
                  <a:tcPr/>
                </a:tc>
              </a:tr>
              <a:tr h="370840">
                <a:tc>
                  <a:txBody>
                    <a:bodyPr/>
                    <a:lstStyle/>
                    <a:p>
                      <a:pPr algn="ctr"/>
                      <a:r>
                        <a:rPr kumimoji="1" lang="en-US" altLang="ja-JP" sz="1600" dirty="0" smtClean="0">
                          <a:latin typeface="Times New Roman" pitchFamily="18" charset="0"/>
                          <a:cs typeface="Times New Roman" pitchFamily="18" charset="0"/>
                        </a:rPr>
                        <a:t>Number of Storms</a:t>
                      </a:r>
                      <a:endParaRPr kumimoji="1" lang="ja-JP" altLang="en-US" sz="1600" dirty="0">
                        <a:latin typeface="Times New Roman" pitchFamily="18" charset="0"/>
                        <a:cs typeface="Times New Roman" pitchFamily="18" charset="0"/>
                      </a:endParaRPr>
                    </a:p>
                  </a:txBody>
                  <a:tcPr/>
                </a:tc>
                <a:tc>
                  <a:txBody>
                    <a:bodyPr/>
                    <a:lstStyle/>
                    <a:p>
                      <a:pPr algn="ctr"/>
                      <a:r>
                        <a:rPr kumimoji="1" lang="en-US" altLang="ja-JP" dirty="0" smtClean="0">
                          <a:latin typeface="Times New Roman" pitchFamily="18" charset="0"/>
                          <a:cs typeface="Times New Roman" pitchFamily="18" charset="0"/>
                        </a:rPr>
                        <a:t>48</a:t>
                      </a:r>
                      <a:endParaRPr kumimoji="1" lang="ja-JP" altLang="en-US" dirty="0">
                        <a:latin typeface="Times New Roman" pitchFamily="18" charset="0"/>
                        <a:cs typeface="Times New Roman" pitchFamily="18" charset="0"/>
                      </a:endParaRPr>
                    </a:p>
                  </a:txBody>
                  <a:tcPr/>
                </a:tc>
                <a:tc>
                  <a:txBody>
                    <a:bodyPr/>
                    <a:lstStyle/>
                    <a:p>
                      <a:pPr algn="ctr"/>
                      <a:r>
                        <a:rPr kumimoji="1" lang="en-US" altLang="ja-JP" dirty="0" smtClean="0">
                          <a:latin typeface="Times New Roman" pitchFamily="18" charset="0"/>
                          <a:cs typeface="Times New Roman" pitchFamily="18" charset="0"/>
                        </a:rPr>
                        <a:t>43</a:t>
                      </a:r>
                      <a:endParaRPr kumimoji="1" lang="ja-JP" altLang="en-US" dirty="0">
                        <a:latin typeface="Times New Roman" pitchFamily="18" charset="0"/>
                        <a:cs typeface="Times New Roman" pitchFamily="18" charset="0"/>
                      </a:endParaRPr>
                    </a:p>
                  </a:txBody>
                  <a:tcPr/>
                </a:tc>
                <a:tc>
                  <a:txBody>
                    <a:bodyPr/>
                    <a:lstStyle/>
                    <a:p>
                      <a:pPr algn="ctr"/>
                      <a:r>
                        <a:rPr kumimoji="1" lang="en-US" altLang="ja-JP" dirty="0" smtClean="0">
                          <a:latin typeface="Times New Roman" pitchFamily="18" charset="0"/>
                          <a:cs typeface="Times New Roman" pitchFamily="18" charset="0"/>
                        </a:rPr>
                        <a:t>4</a:t>
                      </a:r>
                      <a:endParaRPr kumimoji="1" lang="ja-JP" altLang="en-US" dirty="0">
                        <a:latin typeface="Times New Roman" pitchFamily="18" charset="0"/>
                        <a:cs typeface="Times New Roman" pitchFamily="18" charset="0"/>
                      </a:endParaRPr>
                    </a:p>
                  </a:txBody>
                  <a:tcPr/>
                </a:tc>
                <a:tc>
                  <a:txBody>
                    <a:bodyPr/>
                    <a:lstStyle/>
                    <a:p>
                      <a:pPr algn="ctr"/>
                      <a:r>
                        <a:rPr kumimoji="1" lang="en-US" altLang="ja-JP" dirty="0" smtClean="0">
                          <a:latin typeface="Times New Roman" pitchFamily="18" charset="0"/>
                          <a:cs typeface="Times New Roman" pitchFamily="18" charset="0"/>
                        </a:rPr>
                        <a:t>1</a:t>
                      </a:r>
                      <a:endParaRPr kumimoji="1" lang="ja-JP" altLang="en-US" dirty="0">
                        <a:latin typeface="Times New Roman" pitchFamily="18" charset="0"/>
                        <a:cs typeface="Times New Roman" pitchFamily="18" charset="0"/>
                      </a:endParaRPr>
                    </a:p>
                  </a:txBody>
                  <a:tcPr/>
                </a:tc>
              </a:tr>
            </a:tbl>
          </a:graphicData>
        </a:graphic>
      </p:graphicFrame>
      <p:sp>
        <p:nvSpPr>
          <p:cNvPr id="11" name="TextBox 10"/>
          <p:cNvSpPr txBox="1"/>
          <p:nvPr/>
        </p:nvSpPr>
        <p:spPr>
          <a:xfrm>
            <a:off x="4283969" y="2708920"/>
            <a:ext cx="4860032" cy="1077218"/>
          </a:xfrm>
          <a:prstGeom prst="rect">
            <a:avLst/>
          </a:prstGeom>
          <a:noFill/>
        </p:spPr>
        <p:txBody>
          <a:bodyPr wrap="square" rtlCol="0">
            <a:spAutoFit/>
          </a:bodyPr>
          <a:lstStyle/>
          <a:p>
            <a:r>
              <a:rPr kumimoji="1" lang="en-US" altLang="ja-JP" sz="1600" dirty="0" smtClean="0">
                <a:solidFill>
                  <a:srgbClr val="FF0000"/>
                </a:solidFill>
                <a:latin typeface="Times New Roman" pitchFamily="18" charset="0"/>
                <a:cs typeface="Times New Roman" pitchFamily="18" charset="0"/>
              </a:rPr>
              <a:t>*1 </a:t>
            </a:r>
            <a:r>
              <a:rPr kumimoji="1" lang="en-US" altLang="ja-JP" sz="1600" dirty="0" smtClean="0">
                <a:latin typeface="Times New Roman" pitchFamily="18" charset="0"/>
                <a:cs typeface="Times New Roman" pitchFamily="18" charset="0"/>
              </a:rPr>
              <a:t>: 1 or less in seven hours </a:t>
            </a:r>
            <a:r>
              <a:rPr lang="en-US" altLang="ja-JP" sz="1600" dirty="0" smtClean="0">
                <a:latin typeface="Times New Roman" pitchFamily="18" charset="0"/>
                <a:cs typeface="Times New Roman" pitchFamily="18" charset="0"/>
              </a:rPr>
              <a:t>satisfy the stated condition</a:t>
            </a:r>
            <a:endParaRPr kumimoji="1" lang="en-US" altLang="ja-JP" sz="1600" dirty="0" smtClean="0">
              <a:latin typeface="Times New Roman" pitchFamily="18" charset="0"/>
              <a:cs typeface="Times New Roman" pitchFamily="18" charset="0"/>
            </a:endParaRPr>
          </a:p>
          <a:p>
            <a:r>
              <a:rPr lang="en-US" altLang="ja-JP" sz="1600" dirty="0" smtClean="0">
                <a:solidFill>
                  <a:srgbClr val="FF0000"/>
                </a:solidFill>
                <a:latin typeface="Times New Roman" pitchFamily="18" charset="0"/>
                <a:cs typeface="Times New Roman" pitchFamily="18" charset="0"/>
              </a:rPr>
              <a:t>*2 </a:t>
            </a:r>
            <a:r>
              <a:rPr lang="en-US" altLang="ja-JP" sz="1600" dirty="0" smtClean="0">
                <a:latin typeface="Times New Roman" pitchFamily="18" charset="0"/>
                <a:cs typeface="Times New Roman" pitchFamily="18" charset="0"/>
              </a:rPr>
              <a:t>: 3 or less in seven hours satisfy the stated condition</a:t>
            </a:r>
          </a:p>
          <a:p>
            <a:r>
              <a:rPr lang="en-US" altLang="ja-JP" sz="1600" dirty="0" smtClean="0">
                <a:solidFill>
                  <a:srgbClr val="FF0000"/>
                </a:solidFill>
                <a:latin typeface="Times New Roman" pitchFamily="18" charset="0"/>
                <a:cs typeface="Times New Roman" pitchFamily="18" charset="0"/>
              </a:rPr>
              <a:t>*3 </a:t>
            </a:r>
            <a:r>
              <a:rPr lang="en-US" altLang="ja-JP" sz="1600" dirty="0" smtClean="0">
                <a:latin typeface="Times New Roman" pitchFamily="18" charset="0"/>
                <a:cs typeface="Times New Roman" pitchFamily="18" charset="0"/>
              </a:rPr>
              <a:t>: All 7 consecutive hours satisfy the stated condition</a:t>
            </a:r>
          </a:p>
          <a:p>
            <a:r>
              <a:rPr lang="en-US" altLang="ja-JP" sz="1600" dirty="0" smtClean="0">
                <a:solidFill>
                  <a:srgbClr val="FF0000"/>
                </a:solidFill>
                <a:latin typeface="Times New Roman" pitchFamily="18" charset="0"/>
                <a:cs typeface="Times New Roman" pitchFamily="18" charset="0"/>
              </a:rPr>
              <a:t>*4 </a:t>
            </a:r>
            <a:r>
              <a:rPr lang="en-US" altLang="ja-JP" sz="1600" dirty="0" smtClean="0">
                <a:latin typeface="Times New Roman" pitchFamily="18" charset="0"/>
                <a:cs typeface="Times New Roman" pitchFamily="18" charset="0"/>
              </a:rPr>
              <a:t>: At lest 1 hour satisfy the stated condition</a:t>
            </a:r>
            <a:endParaRPr kumimoji="1" lang="ja-JP" altLang="en-US" sz="1600" dirty="0">
              <a:latin typeface="Times New Roman" pitchFamily="18" charset="0"/>
              <a:cs typeface="Times New Roman" pitchFamily="18" charset="0"/>
            </a:endParaRPr>
          </a:p>
        </p:txBody>
      </p:sp>
      <p:sp>
        <p:nvSpPr>
          <p:cNvPr id="12" name="矩形 11"/>
          <p:cNvSpPr/>
          <p:nvPr/>
        </p:nvSpPr>
        <p:spPr>
          <a:xfrm>
            <a:off x="4572000" y="4005064"/>
            <a:ext cx="4392488" cy="2308324"/>
          </a:xfrm>
          <a:prstGeom prst="rect">
            <a:avLst/>
          </a:prstGeom>
          <a:ln>
            <a:solidFill>
              <a:srgbClr val="0070C0"/>
            </a:solidFill>
          </a:ln>
        </p:spPr>
        <p:txBody>
          <a:bodyPr wrap="square">
            <a:spAutoFit/>
          </a:bodyPr>
          <a:lstStyle/>
          <a:p>
            <a:pPr>
              <a:buFont typeface="Arial" pitchFamily="34" charset="0"/>
              <a:buChar char="•"/>
            </a:pPr>
            <a:r>
              <a:rPr lang="en-US" altLang="ja-JP" sz="2400" dirty="0" smtClean="0">
                <a:latin typeface="Times New Roman" pitchFamily="18" charset="0"/>
                <a:cs typeface="Times New Roman" pitchFamily="18" charset="0"/>
              </a:rPr>
              <a:t>48 storms defined by the hourly </a:t>
            </a:r>
            <a:r>
              <a:rPr lang="en-US" altLang="ja-JP" sz="2400" dirty="0" err="1" smtClean="0">
                <a:latin typeface="Times New Roman" pitchFamily="18" charset="0"/>
                <a:cs typeface="Times New Roman" pitchFamily="18" charset="0"/>
              </a:rPr>
              <a:t>Dst</a:t>
            </a:r>
            <a:r>
              <a:rPr lang="en-US" altLang="ja-JP" sz="2400" dirty="0" smtClean="0">
                <a:latin typeface="Times New Roman" pitchFamily="18" charset="0"/>
                <a:cs typeface="Times New Roman" pitchFamily="18" charset="0"/>
              </a:rPr>
              <a:t> index which satisfy the criteria, from December, 2006 to April, 2011.</a:t>
            </a:r>
          </a:p>
          <a:p>
            <a:pPr>
              <a:buFont typeface="Arial" pitchFamily="34" charset="0"/>
              <a:buChar char="•"/>
            </a:pPr>
            <a:r>
              <a:rPr lang="en-US" altLang="ja-JP" sz="2400" dirty="0" smtClean="0">
                <a:latin typeface="Times New Roman" pitchFamily="18" charset="0"/>
                <a:cs typeface="Times New Roman" pitchFamily="18" charset="0"/>
              </a:rPr>
              <a:t>We use the criteria adopted by </a:t>
            </a:r>
            <a:r>
              <a:rPr lang="en-US" altLang="ja-JP" sz="2400" dirty="0" smtClean="0">
                <a:latin typeface="Times New Roman" pitchFamily="18" charset="0"/>
                <a:ea typeface="ＭＳ Ｐゴシック" pitchFamily="50" charset="-128"/>
                <a:cs typeface="Times New Roman" pitchFamily="18" charset="0"/>
              </a:rPr>
              <a:t>Kumar et al., 2010.</a:t>
            </a:r>
            <a:r>
              <a:rPr lang="en-US" altLang="ja-JP" sz="2400" dirty="0" smtClean="0">
                <a:latin typeface="Times New Roman" pitchFamily="18" charset="0"/>
                <a:cs typeface="Times New Roman" pitchFamily="18" charset="0"/>
              </a:rPr>
              <a:t> </a:t>
            </a:r>
            <a:endParaRPr lang="ja-JP" alt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136" descr="plot_data_45_ページ_2.jpg"/>
          <p:cNvPicPr>
            <a:picLocks noChangeAspect="1"/>
          </p:cNvPicPr>
          <p:nvPr/>
        </p:nvPicPr>
        <p:blipFill>
          <a:blip r:embed="rId2" cstate="print"/>
          <a:srcRect l="77680" t="24871" r="2170" b="7010"/>
          <a:stretch>
            <a:fillRect/>
          </a:stretch>
        </p:blipFill>
        <p:spPr>
          <a:xfrm>
            <a:off x="3816425" y="777967"/>
            <a:ext cx="1547663" cy="3731153"/>
          </a:xfrm>
          <a:prstGeom prst="rect">
            <a:avLst/>
          </a:prstGeom>
        </p:spPr>
      </p:pic>
      <p:sp>
        <p:nvSpPr>
          <p:cNvPr id="5" name="TextBox 4"/>
          <p:cNvSpPr txBox="1"/>
          <p:nvPr/>
        </p:nvSpPr>
        <p:spPr>
          <a:xfrm>
            <a:off x="0" y="0"/>
            <a:ext cx="9144000" cy="461665"/>
          </a:xfrm>
          <a:prstGeom prst="rect">
            <a:avLst/>
          </a:prstGeom>
          <a:solidFill>
            <a:srgbClr val="FFFF00"/>
          </a:solidFill>
        </p:spPr>
        <p:txBody>
          <a:bodyPr wrap="square" rtlCol="0">
            <a:spAutoFit/>
          </a:bodyPr>
          <a:lstStyle/>
          <a:p>
            <a:r>
              <a:rPr lang="en-US" altLang="ja-JP" sz="2400" b="1" dirty="0" smtClean="0">
                <a:latin typeface="Times New Roman" pitchFamily="18" charset="0"/>
                <a:cs typeface="Times New Roman" pitchFamily="18" charset="0"/>
              </a:rPr>
              <a:t>Result of chronological influence of magnetic storm(3/3)</a:t>
            </a:r>
            <a:endParaRPr lang="ja-JP" altLang="en-US" sz="2400" b="1" dirty="0">
              <a:latin typeface="Times New Roman" pitchFamily="18" charset="0"/>
              <a:cs typeface="Times New Roman" pitchFamily="18" charset="0"/>
            </a:endParaRPr>
          </a:p>
        </p:txBody>
      </p:sp>
      <p:grpSp>
        <p:nvGrpSpPr>
          <p:cNvPr id="2" name="组合 20"/>
          <p:cNvGrpSpPr/>
          <p:nvPr/>
        </p:nvGrpSpPr>
        <p:grpSpPr>
          <a:xfrm>
            <a:off x="1" y="360040"/>
            <a:ext cx="4104456" cy="4149080"/>
            <a:chOff x="0" y="2708920"/>
            <a:chExt cx="4104456" cy="4149080"/>
          </a:xfrm>
        </p:grpSpPr>
        <p:pic>
          <p:nvPicPr>
            <p:cNvPr id="6" name="図 136" descr="plot_data_45_ページ_2.jpg"/>
            <p:cNvPicPr>
              <a:picLocks noChangeAspect="1"/>
            </p:cNvPicPr>
            <p:nvPr/>
          </p:nvPicPr>
          <p:blipFill>
            <a:blip r:embed="rId2" cstate="print"/>
            <a:srcRect l="20761" t="25187" r="22551" b="7010"/>
            <a:stretch>
              <a:fillRect/>
            </a:stretch>
          </p:blipFill>
          <p:spPr>
            <a:xfrm>
              <a:off x="0" y="3356992"/>
              <a:ext cx="4104456" cy="3501008"/>
            </a:xfrm>
            <a:prstGeom prst="rect">
              <a:avLst/>
            </a:prstGeom>
          </p:spPr>
        </p:pic>
        <p:sp>
          <p:nvSpPr>
            <p:cNvPr id="8" name="TextBox 7"/>
            <p:cNvSpPr txBox="1"/>
            <p:nvPr/>
          </p:nvSpPr>
          <p:spPr>
            <a:xfrm>
              <a:off x="394244" y="2708920"/>
              <a:ext cx="3529684" cy="646331"/>
            </a:xfrm>
            <a:prstGeom prst="rect">
              <a:avLst/>
            </a:prstGeom>
            <a:noFill/>
          </p:spPr>
          <p:txBody>
            <a:bodyPr wrap="none" rtlCol="0">
              <a:spAutoFit/>
            </a:bodyPr>
            <a:lstStyle/>
            <a:p>
              <a:pPr algn="ctr"/>
              <a:r>
                <a:rPr lang="en-US" altLang="ja-JP" dirty="0" smtClean="0">
                  <a:latin typeface="Times New Roman" pitchFamily="18" charset="0"/>
                  <a:cs typeface="Times New Roman" pitchFamily="18" charset="0"/>
                </a:rPr>
                <a:t>Medium</a:t>
              </a:r>
              <a:r>
                <a:rPr kumimoji="1" lang="en-US" altLang="ja-JP" dirty="0" smtClean="0">
                  <a:latin typeface="Times New Roman" pitchFamily="18" charset="0"/>
                  <a:cs typeface="Times New Roman" pitchFamily="18" charset="0"/>
                </a:rPr>
                <a:t>- and long-duration storms </a:t>
              </a:r>
            </a:p>
            <a:p>
              <a:pPr algn="ctr"/>
              <a:r>
                <a:rPr kumimoji="1" lang="en-US" altLang="ja-JP" dirty="0" smtClean="0">
                  <a:latin typeface="Times New Roman" pitchFamily="18" charset="0"/>
                  <a:cs typeface="Times New Roman" pitchFamily="18" charset="0"/>
                </a:rPr>
                <a:t>for westward flow of SEA response</a:t>
              </a:r>
              <a:endParaRPr kumimoji="1" lang="ja-JP" altLang="en-US" dirty="0">
                <a:latin typeface="Times New Roman" pitchFamily="18" charset="0"/>
                <a:cs typeface="Times New Roman" pitchFamily="18" charset="0"/>
              </a:endParaRPr>
            </a:p>
          </p:txBody>
        </p:sp>
        <p:sp>
          <p:nvSpPr>
            <p:cNvPr id="10" name="椭圆 9"/>
            <p:cNvSpPr>
              <a:spLocks/>
            </p:cNvSpPr>
            <p:nvPr/>
          </p:nvSpPr>
          <p:spPr>
            <a:xfrm>
              <a:off x="1512168" y="3429002"/>
              <a:ext cx="890772" cy="82953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grpSp>
      <p:sp>
        <p:nvSpPr>
          <p:cNvPr id="14" name="正方形/長方形 203"/>
          <p:cNvSpPr/>
          <p:nvPr/>
        </p:nvSpPr>
        <p:spPr>
          <a:xfrm rot="5400000">
            <a:off x="3904401" y="2968297"/>
            <a:ext cx="720080" cy="400110"/>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altLang="ja-JP" sz="2000" b="1" cap="none" spc="0" dirty="0" smtClean="0">
                <a:ln w="11430"/>
                <a:solidFill>
                  <a:srgbClr val="FF0000"/>
                </a:solidFill>
                <a:latin typeface="Times New Roman" pitchFamily="18" charset="0"/>
                <a:cs typeface="Times New Roman" pitchFamily="18" charset="0"/>
              </a:rPr>
              <a:t>East</a:t>
            </a:r>
            <a:endParaRPr lang="ja-JP" altLang="en-US" sz="2000" b="1" cap="none" spc="0" dirty="0">
              <a:ln w="11430"/>
              <a:solidFill>
                <a:srgbClr val="FF0000"/>
              </a:solidFill>
              <a:latin typeface="Times New Roman" pitchFamily="18" charset="0"/>
              <a:cs typeface="Times New Roman" pitchFamily="18" charset="0"/>
            </a:endParaRPr>
          </a:p>
        </p:txBody>
      </p:sp>
      <p:sp>
        <p:nvSpPr>
          <p:cNvPr id="15" name="正方形/長方形 205"/>
          <p:cNvSpPr/>
          <p:nvPr/>
        </p:nvSpPr>
        <p:spPr>
          <a:xfrm rot="5400000">
            <a:off x="3872464" y="1528137"/>
            <a:ext cx="720080" cy="400110"/>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altLang="ja-JP" sz="2000" b="1" dirty="0" smtClean="0">
                <a:ln w="11430"/>
                <a:solidFill>
                  <a:schemeClr val="tx2">
                    <a:lumMod val="90000"/>
                    <a:lumOff val="10000"/>
                  </a:schemeClr>
                </a:solidFill>
                <a:latin typeface="Times New Roman" pitchFamily="18" charset="0"/>
                <a:cs typeface="Times New Roman" pitchFamily="18" charset="0"/>
              </a:rPr>
              <a:t>West</a:t>
            </a:r>
            <a:endParaRPr lang="ja-JP" altLang="en-US" sz="2000" b="1" cap="none" spc="0" dirty="0">
              <a:ln w="11430"/>
              <a:solidFill>
                <a:schemeClr val="tx2">
                  <a:lumMod val="90000"/>
                  <a:lumOff val="10000"/>
                </a:schemeClr>
              </a:solidFill>
              <a:latin typeface="Times New Roman" pitchFamily="18" charset="0"/>
              <a:cs typeface="Times New Roman" pitchFamily="18" charset="0"/>
            </a:endParaRPr>
          </a:p>
        </p:txBody>
      </p:sp>
      <p:pic>
        <p:nvPicPr>
          <p:cNvPr id="17" name="図 155" descr="aa.jpg"/>
          <p:cNvPicPr>
            <a:picLocks noChangeAspect="1"/>
          </p:cNvPicPr>
          <p:nvPr/>
        </p:nvPicPr>
        <p:blipFill>
          <a:blip r:embed="rId3" cstate="print"/>
          <a:srcRect l="21462" t="24861" r="23431" b="7420"/>
          <a:stretch>
            <a:fillRect/>
          </a:stretch>
        </p:blipFill>
        <p:spPr>
          <a:xfrm>
            <a:off x="5077953" y="2996952"/>
            <a:ext cx="4066048" cy="3861048"/>
          </a:xfrm>
          <a:prstGeom prst="rect">
            <a:avLst/>
          </a:prstGeom>
        </p:spPr>
      </p:pic>
      <p:sp>
        <p:nvSpPr>
          <p:cNvPr id="18" name="TextBox 17"/>
          <p:cNvSpPr txBox="1"/>
          <p:nvPr/>
        </p:nvSpPr>
        <p:spPr>
          <a:xfrm>
            <a:off x="5669907" y="2420888"/>
            <a:ext cx="3474093" cy="646331"/>
          </a:xfrm>
          <a:prstGeom prst="rect">
            <a:avLst/>
          </a:prstGeom>
          <a:noFill/>
        </p:spPr>
        <p:txBody>
          <a:bodyPr wrap="none" rtlCol="0">
            <a:spAutoFit/>
          </a:bodyPr>
          <a:lstStyle/>
          <a:p>
            <a:pPr algn="ctr"/>
            <a:r>
              <a:rPr lang="en-US" altLang="ja-JP" dirty="0" smtClean="0">
                <a:latin typeface="Times New Roman" pitchFamily="18" charset="0"/>
                <a:cs typeface="Times New Roman" pitchFamily="18" charset="0"/>
              </a:rPr>
              <a:t>All </a:t>
            </a:r>
            <a:r>
              <a:rPr kumimoji="1" lang="en-US" altLang="ja-JP" dirty="0" smtClean="0">
                <a:latin typeface="Times New Roman" pitchFamily="18" charset="0"/>
                <a:cs typeface="Times New Roman" pitchFamily="18" charset="0"/>
              </a:rPr>
              <a:t>storms </a:t>
            </a:r>
          </a:p>
          <a:p>
            <a:pPr algn="ctr"/>
            <a:r>
              <a:rPr kumimoji="1" lang="en-US" altLang="ja-JP" dirty="0" smtClean="0">
                <a:latin typeface="Times New Roman" pitchFamily="18" charset="0"/>
                <a:cs typeface="Times New Roman" pitchFamily="18" charset="0"/>
              </a:rPr>
              <a:t>for westward flow of SEA response</a:t>
            </a:r>
            <a:endParaRPr kumimoji="1" lang="ja-JP" altLang="en-US" dirty="0">
              <a:latin typeface="Times New Roman" pitchFamily="18" charset="0"/>
              <a:cs typeface="Times New Roman" pitchFamily="18" charset="0"/>
            </a:endParaRPr>
          </a:p>
        </p:txBody>
      </p:sp>
      <p:sp>
        <p:nvSpPr>
          <p:cNvPr id="19" name="上箭头 18"/>
          <p:cNvSpPr/>
          <p:nvPr/>
        </p:nvSpPr>
        <p:spPr>
          <a:xfrm>
            <a:off x="323528" y="4581128"/>
            <a:ext cx="4680520" cy="1872208"/>
          </a:xfrm>
          <a:prstGeom prst="upArrow">
            <a:avLst>
              <a:gd name="adj1" fmla="val 79938"/>
              <a:gd name="adj2" fmla="val 30337"/>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solidFill>
                  <a:schemeClr val="tx1"/>
                </a:solidFill>
              </a:rPr>
              <a:t>From the result of 5 events of medium- and long-duration storms we can confirm that the influence of storm </a:t>
            </a:r>
            <a:r>
              <a:rPr lang="en-US" altLang="ja-JP" dirty="0" smtClean="0">
                <a:solidFill>
                  <a:srgbClr val="FF0000"/>
                </a:solidFill>
                <a:effectLst/>
              </a:rPr>
              <a:t>lasts up to 20 hrs </a:t>
            </a:r>
            <a:r>
              <a:rPr lang="en-US" altLang="ja-JP" dirty="0" smtClean="0">
                <a:solidFill>
                  <a:schemeClr val="tx1"/>
                </a:solidFill>
              </a:rPr>
              <a:t>after onset between 43 and 47 degrees. </a:t>
            </a:r>
            <a:endParaRPr lang="ja-JP" altLang="en-US" dirty="0">
              <a:solidFill>
                <a:schemeClr val="tx1"/>
              </a:solidFill>
            </a:endParaRPr>
          </a:p>
        </p:txBody>
      </p:sp>
      <p:sp>
        <p:nvSpPr>
          <p:cNvPr id="20" name="下矢印 19"/>
          <p:cNvSpPr/>
          <p:nvPr/>
        </p:nvSpPr>
        <p:spPr>
          <a:xfrm>
            <a:off x="5292080" y="548680"/>
            <a:ext cx="3600400" cy="1872208"/>
          </a:xfrm>
          <a:prstGeom prst="downArrow">
            <a:avLst>
              <a:gd name="adj1" fmla="val 88261"/>
              <a:gd name="adj2" fmla="val 17017"/>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solidFill>
                  <a:schemeClr val="tx1"/>
                </a:solidFill>
              </a:rPr>
              <a:t>We can’t find outstanding influence of storm from the result of all storms. This may be because relative number of short-duration storms is large. </a:t>
            </a:r>
            <a:endParaRPr lang="ja-JP" altLang="en-US" dirty="0" smtClean="0">
              <a:solidFill>
                <a:schemeClr val="tx1"/>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461665"/>
          </a:xfrm>
          <a:prstGeom prst="rect">
            <a:avLst/>
          </a:prstGeom>
          <a:solidFill>
            <a:srgbClr val="FFFF00"/>
          </a:solidFill>
        </p:spPr>
        <p:txBody>
          <a:bodyPr wrap="square" rtlCol="0">
            <a:spAutoFit/>
          </a:bodyPr>
          <a:lstStyle/>
          <a:p>
            <a:r>
              <a:rPr lang="en-US" altLang="ja-JP" sz="2400" b="1" dirty="0" smtClean="0">
                <a:latin typeface="Times New Roman" pitchFamily="18" charset="0"/>
                <a:cs typeface="Times New Roman" pitchFamily="18" charset="0"/>
              </a:rPr>
              <a:t>Summary(1/2)</a:t>
            </a:r>
            <a:endParaRPr kumimoji="1" lang="ja-JP" altLang="en-US" sz="2400" b="1" dirty="0">
              <a:latin typeface="Times New Roman" pitchFamily="18" charset="0"/>
              <a:cs typeface="Times New Roman" pitchFamily="18" charset="0"/>
            </a:endParaRPr>
          </a:p>
        </p:txBody>
      </p:sp>
      <p:sp>
        <p:nvSpPr>
          <p:cNvPr id="3" name="内容占位符 2"/>
          <p:cNvSpPr>
            <a:spLocks noGrp="1"/>
          </p:cNvSpPr>
          <p:nvPr>
            <p:ph idx="1"/>
          </p:nvPr>
        </p:nvSpPr>
        <p:spPr>
          <a:xfrm>
            <a:off x="323528" y="836712"/>
            <a:ext cx="8424936" cy="5616624"/>
          </a:xfrm>
        </p:spPr>
        <p:txBody>
          <a:bodyPr>
            <a:noAutofit/>
          </a:bodyPr>
          <a:lstStyle/>
          <a:p>
            <a:r>
              <a:rPr lang="en-US" altLang="ja-JP" sz="2800" dirty="0" smtClean="0">
                <a:latin typeface="Times New Roman" pitchFamily="18" charset="0"/>
                <a:cs typeface="Times New Roman" pitchFamily="18" charset="0"/>
              </a:rPr>
              <a:t>The statistical analysis shows the </a:t>
            </a:r>
            <a:r>
              <a:rPr lang="en-US" altLang="ja-JP" sz="2800" dirty="0" smtClean="0">
                <a:solidFill>
                  <a:srgbClr val="FF0000"/>
                </a:solidFill>
                <a:effectLst/>
                <a:latin typeface="Times New Roman" pitchFamily="18" charset="0"/>
                <a:cs typeface="Times New Roman" pitchFamily="18" charset="0"/>
              </a:rPr>
              <a:t>geomagnetic index </a:t>
            </a:r>
            <a:r>
              <a:rPr lang="en-US" altLang="ja-JP" sz="2800" dirty="0" err="1" smtClean="0">
                <a:solidFill>
                  <a:srgbClr val="FF0000"/>
                </a:solidFill>
                <a:effectLst/>
                <a:latin typeface="Times New Roman" pitchFamily="18" charset="0"/>
                <a:cs typeface="Times New Roman" pitchFamily="18" charset="0"/>
              </a:rPr>
              <a:t>Kp</a:t>
            </a:r>
            <a:r>
              <a:rPr lang="en-US" altLang="ja-JP" sz="2800" dirty="0" smtClean="0">
                <a:solidFill>
                  <a:srgbClr val="FF0000"/>
                </a:solidFill>
                <a:effectLst/>
                <a:latin typeface="Times New Roman" pitchFamily="18" charset="0"/>
                <a:cs typeface="Times New Roman" pitchFamily="18" charset="0"/>
              </a:rPr>
              <a:t> and geomagnetic latitude dependence </a:t>
            </a:r>
            <a:r>
              <a:rPr lang="en-US" altLang="ja-JP" sz="2800" dirty="0" smtClean="0">
                <a:latin typeface="Times New Roman" pitchFamily="18" charset="0"/>
                <a:cs typeface="Times New Roman" pitchFamily="18" charset="0"/>
              </a:rPr>
              <a:t>of the mid-latitude </a:t>
            </a:r>
            <a:r>
              <a:rPr lang="en-US" altLang="ja-JP" sz="2800" dirty="0" err="1" smtClean="0">
                <a:latin typeface="Times New Roman" pitchFamily="18" charset="0"/>
                <a:cs typeface="Times New Roman" pitchFamily="18" charset="0"/>
              </a:rPr>
              <a:t>ionospheric</a:t>
            </a:r>
            <a:r>
              <a:rPr lang="en-US" altLang="ja-JP" sz="2800" dirty="0" smtClean="0">
                <a:latin typeface="Times New Roman" pitchFamily="18" charset="0"/>
                <a:cs typeface="Times New Roman" pitchFamily="18" charset="0"/>
              </a:rPr>
              <a:t> plasma convection from the observation of </a:t>
            </a:r>
            <a:r>
              <a:rPr lang="en-US" altLang="ja-JP" sz="2800" dirty="0" err="1" smtClean="0">
                <a:latin typeface="Times New Roman" pitchFamily="18" charset="0"/>
                <a:cs typeface="Times New Roman" pitchFamily="18" charset="0"/>
              </a:rPr>
              <a:t>SuperDARN</a:t>
            </a:r>
            <a:r>
              <a:rPr lang="en-US" altLang="ja-JP" sz="2800" dirty="0" smtClean="0">
                <a:latin typeface="Times New Roman" pitchFamily="18" charset="0"/>
                <a:cs typeface="Times New Roman" pitchFamily="18" charset="0"/>
              </a:rPr>
              <a:t> Hokkaido radar </a:t>
            </a:r>
            <a:r>
              <a:rPr lang="en-US" altLang="ja-JP" sz="2800" dirty="0" smtClean="0">
                <a:solidFill>
                  <a:srgbClr val="FF0000"/>
                </a:solidFill>
                <a:effectLst/>
                <a:latin typeface="Times New Roman" pitchFamily="18" charset="0"/>
                <a:cs typeface="Times New Roman" pitchFamily="18" charset="0"/>
              </a:rPr>
              <a:t>in all seasons</a:t>
            </a:r>
            <a:r>
              <a:rPr lang="en-US" altLang="ja-JP" sz="2800" dirty="0" smtClean="0">
                <a:latin typeface="Times New Roman" pitchFamily="18" charset="0"/>
                <a:cs typeface="Times New Roman" pitchFamily="18" charset="0"/>
              </a:rPr>
              <a:t>. The mid-latitude</a:t>
            </a:r>
            <a:r>
              <a:rPr lang="en-US" altLang="ja-JP" sz="2800" dirty="0" smtClean="0">
                <a:effectLst>
                  <a:glow rad="101600">
                    <a:schemeClr val="accent2">
                      <a:satMod val="175000"/>
                      <a:alpha val="40000"/>
                    </a:schemeClr>
                  </a:glow>
                </a:effectLst>
                <a:latin typeface="Times New Roman" pitchFamily="18" charset="0"/>
                <a:cs typeface="Times New Roman" pitchFamily="18" charset="0"/>
              </a:rPr>
              <a:t> </a:t>
            </a:r>
            <a:r>
              <a:rPr lang="en-US" altLang="ja-JP" sz="2800" dirty="0" smtClean="0">
                <a:solidFill>
                  <a:srgbClr val="FF0000"/>
                </a:solidFill>
                <a:effectLst/>
                <a:latin typeface="Times New Roman" pitchFamily="18" charset="0"/>
                <a:cs typeface="Times New Roman" pitchFamily="18" charset="0"/>
              </a:rPr>
              <a:t>night side westward flow </a:t>
            </a:r>
            <a:r>
              <a:rPr lang="en-US" altLang="ja-JP" sz="2800" dirty="0" smtClean="0">
                <a:latin typeface="Times New Roman" pitchFamily="18" charset="0"/>
                <a:cs typeface="Times New Roman" pitchFamily="18" charset="0"/>
              </a:rPr>
              <a:t>has </a:t>
            </a:r>
            <a:r>
              <a:rPr lang="en-US" altLang="ja-JP" sz="2800" dirty="0" err="1" smtClean="0">
                <a:solidFill>
                  <a:srgbClr val="FF0000"/>
                </a:solidFill>
                <a:effectLst/>
                <a:latin typeface="Times New Roman" pitchFamily="18" charset="0"/>
                <a:cs typeface="Times New Roman" pitchFamily="18" charset="0"/>
              </a:rPr>
              <a:t>Kp</a:t>
            </a:r>
            <a:r>
              <a:rPr lang="en-US" altLang="ja-JP" sz="2800" dirty="0" smtClean="0">
                <a:solidFill>
                  <a:srgbClr val="FF0000"/>
                </a:solidFill>
                <a:effectLst/>
                <a:latin typeface="Times New Roman" pitchFamily="18" charset="0"/>
                <a:cs typeface="Times New Roman" pitchFamily="18" charset="0"/>
              </a:rPr>
              <a:t> dependence </a:t>
            </a:r>
            <a:r>
              <a:rPr lang="en-US" altLang="ja-JP" sz="2800" dirty="0" smtClean="0">
                <a:latin typeface="Times New Roman" pitchFamily="18" charset="0"/>
                <a:cs typeface="Times New Roman" pitchFamily="18" charset="0"/>
              </a:rPr>
              <a:t>intensified for disturbed periods in all seasons.</a:t>
            </a:r>
          </a:p>
          <a:p>
            <a:pPr lvl="1"/>
            <a:r>
              <a:rPr lang="en-US" altLang="ja-JP" sz="2400" dirty="0" smtClean="0">
                <a:latin typeface="Times New Roman" pitchFamily="18" charset="0"/>
                <a:cs typeface="Times New Roman" pitchFamily="18" charset="0"/>
              </a:rPr>
              <a:t>But, even if the </a:t>
            </a:r>
            <a:r>
              <a:rPr lang="en-US" altLang="ja-JP" sz="2400" dirty="0" err="1" smtClean="0">
                <a:latin typeface="Times New Roman" pitchFamily="18" charset="0"/>
                <a:cs typeface="Times New Roman" pitchFamily="18" charset="0"/>
              </a:rPr>
              <a:t>Kp</a:t>
            </a:r>
            <a:r>
              <a:rPr lang="en-US" altLang="ja-JP" sz="2400" dirty="0" smtClean="0">
                <a:latin typeface="Times New Roman" pitchFamily="18" charset="0"/>
                <a:cs typeface="Times New Roman" pitchFamily="18" charset="0"/>
              </a:rPr>
              <a:t> was 0 to 0+ and the </a:t>
            </a:r>
            <a:r>
              <a:rPr lang="en-US" altLang="ja-JP" sz="2400" dirty="0" smtClean="0">
                <a:solidFill>
                  <a:srgbClr val="FF0000"/>
                </a:solidFill>
                <a:effectLst/>
                <a:latin typeface="Times New Roman" pitchFamily="18" charset="0"/>
                <a:cs typeface="Times New Roman" pitchFamily="18" charset="0"/>
              </a:rPr>
              <a:t>influence from the previous 50 hrs </a:t>
            </a:r>
            <a:r>
              <a:rPr lang="en-US" altLang="ja-JP" sz="2400" dirty="0" smtClean="0">
                <a:latin typeface="Times New Roman" pitchFamily="18" charset="0"/>
                <a:cs typeface="Times New Roman" pitchFamily="18" charset="0"/>
              </a:rPr>
              <a:t>has been take out, the </a:t>
            </a:r>
            <a:r>
              <a:rPr lang="en-US" altLang="ja-JP" sz="2400" dirty="0" smtClean="0">
                <a:solidFill>
                  <a:srgbClr val="FF0000"/>
                </a:solidFill>
                <a:effectLst/>
                <a:latin typeface="Times New Roman" pitchFamily="18" charset="0"/>
                <a:cs typeface="Times New Roman" pitchFamily="18" charset="0"/>
              </a:rPr>
              <a:t>mid-latitude night side </a:t>
            </a:r>
            <a:r>
              <a:rPr lang="en-US" altLang="ja-JP" sz="2400" dirty="0" smtClean="0">
                <a:latin typeface="Times New Roman" pitchFamily="18" charset="0"/>
                <a:cs typeface="Times New Roman" pitchFamily="18" charset="0"/>
              </a:rPr>
              <a:t>flow was </a:t>
            </a:r>
            <a:r>
              <a:rPr lang="en-US" altLang="ja-JP" sz="2400" dirty="0" smtClean="0">
                <a:solidFill>
                  <a:srgbClr val="FF0000"/>
                </a:solidFill>
                <a:effectLst/>
                <a:latin typeface="Times New Roman" pitchFamily="18" charset="0"/>
                <a:cs typeface="Times New Roman" pitchFamily="18" charset="0"/>
              </a:rPr>
              <a:t>westward</a:t>
            </a:r>
            <a:r>
              <a:rPr lang="en-US" altLang="ja-JP" sz="2400" dirty="0" smtClean="0">
                <a:latin typeface="Times New Roman" pitchFamily="18" charset="0"/>
                <a:cs typeface="Times New Roman" pitchFamily="18" charset="0"/>
              </a:rPr>
              <a:t>, which is inconsistent with Gonzalez et al.’s result. This is considered to be because the westward flow was observed by the presence of </a:t>
            </a:r>
            <a:r>
              <a:rPr lang="en-US" altLang="ja-JP" sz="2400" dirty="0" err="1" smtClean="0">
                <a:latin typeface="Times New Roman" pitchFamily="18" charset="0"/>
                <a:cs typeface="Times New Roman" pitchFamily="18" charset="0"/>
              </a:rPr>
              <a:t>ionospheric</a:t>
            </a:r>
            <a:r>
              <a:rPr lang="en-US" altLang="ja-JP" sz="2400" dirty="0" smtClean="0">
                <a:latin typeface="Times New Roman" pitchFamily="18" charset="0"/>
                <a:cs typeface="Times New Roman" pitchFamily="18" charset="0"/>
              </a:rPr>
              <a:t> irregularity preferably when the convection electric field is strong, leading to the growth of </a:t>
            </a:r>
            <a:r>
              <a:rPr lang="en-US" altLang="ja-JP" sz="2400" dirty="0" smtClean="0">
                <a:solidFill>
                  <a:srgbClr val="FF0000"/>
                </a:solidFill>
                <a:effectLst/>
                <a:latin typeface="Times New Roman" pitchFamily="18" charset="0"/>
                <a:cs typeface="Times New Roman" pitchFamily="18" charset="0"/>
              </a:rPr>
              <a:t>gradient drift instability</a:t>
            </a:r>
            <a:r>
              <a:rPr lang="en-US" altLang="ja-JP" sz="2400" dirty="0" smtClean="0">
                <a:latin typeface="Times New Roman" pitchFamily="18" charset="0"/>
                <a:cs typeface="Times New Roman" pitchFamily="18" charset="0"/>
              </a:rPr>
              <a:t>. </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461665"/>
          </a:xfrm>
          <a:prstGeom prst="rect">
            <a:avLst/>
          </a:prstGeom>
          <a:solidFill>
            <a:srgbClr val="FFFF00"/>
          </a:solidFill>
        </p:spPr>
        <p:txBody>
          <a:bodyPr wrap="square" rtlCol="0">
            <a:spAutoFit/>
          </a:bodyPr>
          <a:lstStyle/>
          <a:p>
            <a:r>
              <a:rPr lang="en-US" altLang="ja-JP" sz="2400" b="1" dirty="0" smtClean="0">
                <a:latin typeface="Times New Roman" pitchFamily="18" charset="0"/>
                <a:cs typeface="Times New Roman" pitchFamily="18" charset="0"/>
              </a:rPr>
              <a:t>Summary(2/2)</a:t>
            </a:r>
            <a:endParaRPr kumimoji="1" lang="ja-JP" altLang="en-US" sz="2400" b="1" dirty="0">
              <a:latin typeface="Times New Roman" pitchFamily="18" charset="0"/>
              <a:cs typeface="Times New Roman" pitchFamily="18" charset="0"/>
            </a:endParaRPr>
          </a:p>
        </p:txBody>
      </p:sp>
      <p:sp>
        <p:nvSpPr>
          <p:cNvPr id="3" name="内容占位符 2"/>
          <p:cNvSpPr>
            <a:spLocks noGrp="1"/>
          </p:cNvSpPr>
          <p:nvPr>
            <p:ph idx="1"/>
          </p:nvPr>
        </p:nvSpPr>
        <p:spPr>
          <a:xfrm>
            <a:off x="323528" y="980728"/>
            <a:ext cx="8496944" cy="5400600"/>
          </a:xfrm>
        </p:spPr>
        <p:txBody>
          <a:bodyPr>
            <a:noAutofit/>
          </a:bodyPr>
          <a:lstStyle/>
          <a:p>
            <a:r>
              <a:rPr lang="en-US" altLang="ja-JP" sz="2800" dirty="0" smtClean="0">
                <a:latin typeface="Times New Roman" pitchFamily="18" charset="0"/>
                <a:cs typeface="Times New Roman" pitchFamily="18" charset="0"/>
              </a:rPr>
              <a:t>The </a:t>
            </a:r>
            <a:r>
              <a:rPr lang="en-US" altLang="ja-JP" sz="2800" dirty="0" smtClean="0">
                <a:solidFill>
                  <a:srgbClr val="FF0000"/>
                </a:solidFill>
                <a:effectLst/>
                <a:latin typeface="Times New Roman" pitchFamily="18" charset="0"/>
                <a:cs typeface="Times New Roman" pitchFamily="18" charset="0"/>
              </a:rPr>
              <a:t>Superposed Epoch Analysis (SEA) result </a:t>
            </a:r>
            <a:r>
              <a:rPr lang="en-US" altLang="ja-JP" sz="2800" dirty="0" smtClean="0">
                <a:latin typeface="Times New Roman" pitchFamily="18" charset="0"/>
                <a:cs typeface="Times New Roman" pitchFamily="18" charset="0"/>
              </a:rPr>
              <a:t>shows a </a:t>
            </a:r>
            <a:r>
              <a:rPr lang="en-US" altLang="ja-JP" sz="2800" dirty="0" smtClean="0">
                <a:solidFill>
                  <a:srgbClr val="FF0000"/>
                </a:solidFill>
                <a:effectLst/>
                <a:latin typeface="Times New Roman" pitchFamily="18" charset="0"/>
                <a:cs typeface="Times New Roman" pitchFamily="18" charset="0"/>
              </a:rPr>
              <a:t>latitude dependence </a:t>
            </a:r>
            <a:r>
              <a:rPr lang="en-US" altLang="ja-JP" sz="2800" dirty="0" smtClean="0">
                <a:latin typeface="Times New Roman" pitchFamily="18" charset="0"/>
                <a:cs typeface="Times New Roman" pitchFamily="18" charset="0"/>
              </a:rPr>
              <a:t>of the influence from the storm. From the result of 5 events of medium- and long-duration storms we can confirm that the influence of storm </a:t>
            </a:r>
            <a:r>
              <a:rPr lang="en-US" altLang="ja-JP" sz="2800" dirty="0" smtClean="0">
                <a:solidFill>
                  <a:srgbClr val="FF0000"/>
                </a:solidFill>
                <a:effectLst/>
                <a:latin typeface="Times New Roman" pitchFamily="18" charset="0"/>
                <a:cs typeface="Times New Roman" pitchFamily="18" charset="0"/>
              </a:rPr>
              <a:t>lasts up to 20 hrs </a:t>
            </a:r>
            <a:r>
              <a:rPr lang="en-US" altLang="ja-JP" sz="2800" dirty="0" smtClean="0">
                <a:latin typeface="Times New Roman" pitchFamily="18" charset="0"/>
                <a:cs typeface="Times New Roman" pitchFamily="18" charset="0"/>
              </a:rPr>
              <a:t>after onset at several latitude of mid-latitude.</a:t>
            </a:r>
          </a:p>
          <a:p>
            <a:endParaRPr lang="en-US" altLang="ja-JP" sz="2800" dirty="0" smtClean="0">
              <a:latin typeface="Times New Roman" pitchFamily="18" charset="0"/>
              <a:cs typeface="Times New Roman" pitchFamily="18" charset="0"/>
            </a:endParaRPr>
          </a:p>
          <a:p>
            <a:r>
              <a:rPr lang="en-US" altLang="ja-JP" sz="2800" dirty="0" smtClean="0">
                <a:solidFill>
                  <a:schemeClr val="tx1">
                    <a:lumMod val="65000"/>
                    <a:lumOff val="35000"/>
                  </a:schemeClr>
                </a:solidFill>
                <a:latin typeface="Times New Roman" pitchFamily="18" charset="0"/>
                <a:cs typeface="Times New Roman" pitchFamily="18" charset="0"/>
              </a:rPr>
              <a:t>In mid-latitude </a:t>
            </a:r>
            <a:r>
              <a:rPr lang="en-US" altLang="ja-JP" sz="2800" dirty="0" err="1" smtClean="0">
                <a:solidFill>
                  <a:srgbClr val="FF0000"/>
                </a:solidFill>
                <a:effectLst/>
                <a:latin typeface="Times New Roman" pitchFamily="18" charset="0"/>
                <a:cs typeface="Times New Roman" pitchFamily="18" charset="0"/>
              </a:rPr>
              <a:t>equatorward</a:t>
            </a:r>
            <a:r>
              <a:rPr lang="en-US" altLang="ja-JP" sz="2800" dirty="0" smtClean="0">
                <a:solidFill>
                  <a:srgbClr val="FF0000"/>
                </a:solidFill>
                <a:effectLst/>
                <a:latin typeface="Times New Roman" pitchFamily="18" charset="0"/>
                <a:cs typeface="Times New Roman" pitchFamily="18" charset="0"/>
              </a:rPr>
              <a:t> flow in winter </a:t>
            </a:r>
            <a:r>
              <a:rPr lang="en-US" altLang="ja-JP" sz="2800" dirty="0" smtClean="0">
                <a:solidFill>
                  <a:schemeClr val="tx1">
                    <a:lumMod val="65000"/>
                    <a:lumOff val="35000"/>
                  </a:schemeClr>
                </a:solidFill>
                <a:latin typeface="Times New Roman" pitchFamily="18" charset="0"/>
                <a:cs typeface="Times New Roman" pitchFamily="18" charset="0"/>
              </a:rPr>
              <a:t>and </a:t>
            </a:r>
            <a:r>
              <a:rPr lang="en-US" altLang="ja-JP" sz="2800" dirty="0" err="1" smtClean="0">
                <a:solidFill>
                  <a:srgbClr val="FF0000"/>
                </a:solidFill>
                <a:effectLst/>
                <a:latin typeface="Times New Roman" pitchFamily="18" charset="0"/>
                <a:cs typeface="Times New Roman" pitchFamily="18" charset="0"/>
              </a:rPr>
              <a:t>poleward</a:t>
            </a:r>
            <a:r>
              <a:rPr lang="en-US" altLang="ja-JP" sz="2800" dirty="0" smtClean="0">
                <a:solidFill>
                  <a:srgbClr val="FF0000"/>
                </a:solidFill>
                <a:effectLst/>
                <a:latin typeface="Times New Roman" pitchFamily="18" charset="0"/>
                <a:cs typeface="Times New Roman" pitchFamily="18" charset="0"/>
              </a:rPr>
              <a:t> flow in summer </a:t>
            </a:r>
            <a:r>
              <a:rPr lang="en-US" altLang="ja-JP" sz="2800" dirty="0" smtClean="0">
                <a:solidFill>
                  <a:schemeClr val="tx1">
                    <a:lumMod val="65000"/>
                    <a:lumOff val="35000"/>
                  </a:schemeClr>
                </a:solidFill>
                <a:latin typeface="Times New Roman" pitchFamily="18" charset="0"/>
                <a:cs typeface="Times New Roman" pitchFamily="18" charset="0"/>
              </a:rPr>
              <a:t>were observed on the night side. This is corresponding to the result of Mori(graduate research, 2009) and Richmond et al., 1980. </a:t>
            </a:r>
          </a:p>
          <a:p>
            <a:endParaRPr lang="ja-JP" altLang="en-US" sz="2800"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461665"/>
          </a:xfrm>
          <a:prstGeom prst="rect">
            <a:avLst/>
          </a:prstGeom>
          <a:solidFill>
            <a:srgbClr val="FFFF00"/>
          </a:solidFill>
        </p:spPr>
        <p:txBody>
          <a:bodyPr wrap="square" rtlCol="0">
            <a:spAutoFit/>
          </a:bodyPr>
          <a:lstStyle/>
          <a:p>
            <a:r>
              <a:rPr lang="en-US" altLang="ja-JP" sz="2400" b="1" dirty="0" smtClean="0">
                <a:latin typeface="Times New Roman" pitchFamily="18" charset="0"/>
                <a:cs typeface="Times New Roman" pitchFamily="18" charset="0"/>
              </a:rPr>
              <a:t>Future work</a:t>
            </a:r>
            <a:endParaRPr kumimoji="1" lang="ja-JP" altLang="en-US" sz="2400" b="1" dirty="0">
              <a:latin typeface="Times New Roman" pitchFamily="18" charset="0"/>
              <a:cs typeface="Times New Roman" pitchFamily="18" charset="0"/>
            </a:endParaRPr>
          </a:p>
        </p:txBody>
      </p:sp>
      <p:sp>
        <p:nvSpPr>
          <p:cNvPr id="5" name="内容占位符 2"/>
          <p:cNvSpPr>
            <a:spLocks noGrp="1"/>
          </p:cNvSpPr>
          <p:nvPr>
            <p:ph idx="1"/>
          </p:nvPr>
        </p:nvSpPr>
        <p:spPr>
          <a:xfrm>
            <a:off x="179512" y="548681"/>
            <a:ext cx="8785101" cy="6048970"/>
          </a:xfrm>
        </p:spPr>
        <p:txBody>
          <a:bodyPr>
            <a:normAutofit lnSpcReduction="10000"/>
          </a:bodyPr>
          <a:lstStyle/>
          <a:p>
            <a:pPr marL="365760" indent="-256032">
              <a:buClr>
                <a:schemeClr val="accent3"/>
              </a:buClr>
              <a:buFont typeface="Wingdings" pitchFamily="2" charset="2"/>
              <a:buChar char="Ø"/>
              <a:defRPr/>
            </a:pPr>
            <a:r>
              <a:rPr lang="en-US" altLang="ja-JP" dirty="0" smtClean="0">
                <a:latin typeface="Times New Roman" pitchFamily="18" charset="0"/>
                <a:cs typeface="Times New Roman" pitchFamily="18" charset="0"/>
              </a:rPr>
              <a:t>Further study of geomagnetic activity dependence (</a:t>
            </a:r>
            <a:r>
              <a:rPr lang="en-US" altLang="ja-JP" dirty="0" smtClean="0">
                <a:solidFill>
                  <a:srgbClr val="FF0000"/>
                </a:solidFill>
                <a:effectLst/>
                <a:latin typeface="Times New Roman" pitchFamily="18" charset="0"/>
                <a:cs typeface="Times New Roman" pitchFamily="18" charset="0"/>
              </a:rPr>
              <a:t>solar activity level and sub-storm dependence</a:t>
            </a:r>
            <a:r>
              <a:rPr lang="en-US" altLang="ja-JP" dirty="0" smtClean="0">
                <a:latin typeface="Times New Roman" pitchFamily="18" charset="0"/>
                <a:cs typeface="Times New Roman" pitchFamily="18" charset="0"/>
              </a:rPr>
              <a:t>) of the mid-latitude </a:t>
            </a:r>
            <a:r>
              <a:rPr lang="en-US" altLang="ja-JP" dirty="0" err="1" smtClean="0">
                <a:latin typeface="Times New Roman" pitchFamily="18" charset="0"/>
                <a:cs typeface="Times New Roman" pitchFamily="18" charset="0"/>
              </a:rPr>
              <a:t>ionospheric</a:t>
            </a:r>
            <a:r>
              <a:rPr lang="en-US" altLang="ja-JP" dirty="0" smtClean="0">
                <a:latin typeface="Times New Roman" pitchFamily="18" charset="0"/>
                <a:cs typeface="Times New Roman" pitchFamily="18" charset="0"/>
              </a:rPr>
              <a:t> plasma convection is necessary. </a:t>
            </a:r>
          </a:p>
          <a:p>
            <a:pPr marL="365760" indent="-256032">
              <a:buClr>
                <a:schemeClr val="accent3"/>
              </a:buClr>
              <a:buFont typeface="Wingdings" pitchFamily="2" charset="2"/>
              <a:buChar char="Ø"/>
              <a:defRPr/>
            </a:pPr>
            <a:endParaRPr lang="en-US" altLang="ja-JP" dirty="0" smtClean="0">
              <a:latin typeface="Times New Roman" pitchFamily="18" charset="0"/>
              <a:cs typeface="Times New Roman" pitchFamily="18" charset="0"/>
            </a:endParaRPr>
          </a:p>
          <a:p>
            <a:pPr marL="365760" indent="-256032">
              <a:buClr>
                <a:schemeClr val="accent3"/>
              </a:buClr>
              <a:buFont typeface="Wingdings" pitchFamily="2" charset="2"/>
              <a:buChar char="Ø"/>
              <a:defRPr/>
            </a:pPr>
            <a:r>
              <a:rPr lang="en-US" altLang="ja-JP" dirty="0" smtClean="0">
                <a:solidFill>
                  <a:srgbClr val="FF0000"/>
                </a:solidFill>
                <a:effectLst/>
                <a:latin typeface="Times New Roman" pitchFamily="18" charset="0"/>
                <a:cs typeface="Times New Roman" pitchFamily="18" charset="0"/>
              </a:rPr>
              <a:t>More events </a:t>
            </a:r>
            <a:r>
              <a:rPr lang="en-US" altLang="ja-JP" dirty="0" smtClean="0">
                <a:latin typeface="Times New Roman" pitchFamily="18" charset="0"/>
                <a:cs typeface="Times New Roman" pitchFamily="18" charset="0"/>
              </a:rPr>
              <a:t>of each duration storms need to be studied to extend the detailed result of data analysis.</a:t>
            </a:r>
          </a:p>
          <a:p>
            <a:pPr marL="365760" indent="-256032">
              <a:buClr>
                <a:schemeClr val="accent3"/>
              </a:buClr>
              <a:buFont typeface="Wingdings" pitchFamily="2" charset="2"/>
              <a:buChar char="Ø"/>
              <a:defRPr/>
            </a:pPr>
            <a:endParaRPr lang="en-US" altLang="ja-JP" dirty="0" smtClean="0">
              <a:latin typeface="Times New Roman" pitchFamily="18" charset="0"/>
              <a:cs typeface="Times New Roman" pitchFamily="18" charset="0"/>
            </a:endParaRPr>
          </a:p>
          <a:p>
            <a:pPr marL="365760" indent="-256032">
              <a:buClr>
                <a:schemeClr val="accent3"/>
              </a:buClr>
              <a:buFont typeface="Wingdings" pitchFamily="2" charset="2"/>
              <a:buChar char="Ø"/>
              <a:defRPr/>
            </a:pPr>
            <a:r>
              <a:rPr lang="en-US" altLang="ja-JP" dirty="0" smtClean="0">
                <a:solidFill>
                  <a:srgbClr val="FF0000"/>
                </a:solidFill>
                <a:effectLst/>
                <a:latin typeface="Times New Roman" pitchFamily="18" charset="0"/>
                <a:cs typeface="Times New Roman" pitchFamily="18" charset="0"/>
              </a:rPr>
              <a:t>Other possible factors </a:t>
            </a:r>
            <a:r>
              <a:rPr lang="en-US" altLang="ja-JP" dirty="0" smtClean="0">
                <a:latin typeface="Times New Roman" pitchFamily="18" charset="0"/>
                <a:cs typeface="Times New Roman" pitchFamily="18" charset="0"/>
              </a:rPr>
              <a:t>to affect mid-latitude convection besides the disturbance dynamo should be investigated.</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コンテンツ プレースホルダ 3" descr="P1010661.JPG"/>
          <p:cNvPicPr>
            <a:picLocks noGrp="1" noChangeAspect="1"/>
          </p:cNvPicPr>
          <p:nvPr>
            <p:ph idx="1"/>
          </p:nvPr>
        </p:nvPicPr>
        <p:blipFill>
          <a:blip r:embed="rId2" cstate="print"/>
          <a:srcRect/>
          <a:stretch>
            <a:fillRect/>
          </a:stretch>
        </p:blipFill>
        <p:spPr>
          <a:xfrm>
            <a:off x="0" y="-26988"/>
            <a:ext cx="9180513" cy="6884988"/>
          </a:xfrm>
        </p:spPr>
      </p:pic>
      <p:sp>
        <p:nvSpPr>
          <p:cNvPr id="5" name="角丸四角形吹き出し 4"/>
          <p:cNvSpPr/>
          <p:nvPr/>
        </p:nvSpPr>
        <p:spPr>
          <a:xfrm>
            <a:off x="6011863" y="1341438"/>
            <a:ext cx="2952750" cy="1150937"/>
          </a:xfrm>
          <a:prstGeom prst="wedgeRoundRectCallout">
            <a:avLst>
              <a:gd name="adj1" fmla="val 8290"/>
              <a:gd name="adj2" fmla="val 96287"/>
              <a:gd name="adj3" fmla="val 16667"/>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dirty="0">
                <a:solidFill>
                  <a:sysClr val="windowText" lastClr="000000"/>
                </a:solidFill>
              </a:rPr>
              <a:t>Thank you </a:t>
            </a:r>
            <a:r>
              <a:rPr lang="en-US" altLang="ja-JP">
                <a:solidFill>
                  <a:sysClr val="windowText" lastClr="000000"/>
                </a:solidFill>
              </a:rPr>
              <a:t>for listening</a:t>
            </a:r>
            <a:r>
              <a:rPr lang="en-US" altLang="ja-JP" dirty="0">
                <a:solidFill>
                  <a:sysClr val="windowText" lastClr="000000"/>
                </a:solidFill>
              </a:rPr>
              <a:t>.</a:t>
            </a:r>
            <a:endParaRPr lang="ja-JP" altLang="en-US" dirty="0">
              <a:solidFill>
                <a:sysClr val="windowText" lastClr="00000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476672"/>
            <a:ext cx="9144000" cy="983602"/>
          </a:xfrm>
        </p:spPr>
        <p:txBody>
          <a:bodyPr>
            <a:noAutofit/>
          </a:bodyPr>
          <a:lstStyle/>
          <a:p>
            <a:r>
              <a:rPr lang="en-US" altLang="ja-JP" sz="3600" b="1" dirty="0" smtClean="0">
                <a:latin typeface="Times New Roman" pitchFamily="18" charset="0"/>
                <a:cs typeface="Times New Roman" pitchFamily="18" charset="0"/>
              </a:rPr>
              <a:t>Reasons of generation of the mid-latitude ionosphere convection </a:t>
            </a:r>
            <a:endParaRPr kumimoji="1" lang="ja-JP" altLang="en-US" sz="3600" b="1" dirty="0">
              <a:latin typeface="Times New Roman" pitchFamily="18" charset="0"/>
              <a:cs typeface="Times New Roman" pitchFamily="18" charset="0"/>
            </a:endParaRPr>
          </a:p>
        </p:txBody>
      </p:sp>
      <p:sp>
        <p:nvSpPr>
          <p:cNvPr id="3" name="コンテンツ プレースホルダ 2"/>
          <p:cNvSpPr>
            <a:spLocks noGrp="1"/>
          </p:cNvSpPr>
          <p:nvPr>
            <p:ph idx="1"/>
          </p:nvPr>
        </p:nvSpPr>
        <p:spPr>
          <a:xfrm>
            <a:off x="539552" y="1628800"/>
            <a:ext cx="8280920" cy="2643206"/>
          </a:xfrm>
        </p:spPr>
        <p:txBody>
          <a:bodyPr>
            <a:noAutofit/>
          </a:bodyPr>
          <a:lstStyle/>
          <a:p>
            <a:r>
              <a:rPr lang="en-US" altLang="ja-JP" sz="2400" dirty="0" smtClean="0">
                <a:latin typeface="Times New Roman" pitchFamily="18" charset="0"/>
                <a:cs typeface="Times New Roman" pitchFamily="18" charset="0"/>
              </a:rPr>
              <a:t>Influence from high latitude convection (the penetration</a:t>
            </a:r>
            <a:r>
              <a:rPr lang="en-US" altLang="ja-JP" sz="2400" dirty="0">
                <a:latin typeface="Times New Roman" pitchFamily="18" charset="0"/>
                <a:cs typeface="Times New Roman" pitchFamily="18" charset="0"/>
              </a:rPr>
              <a:t> </a:t>
            </a:r>
            <a:r>
              <a:rPr lang="en-US" altLang="ja-JP" sz="2400" dirty="0" smtClean="0">
                <a:latin typeface="Times New Roman" pitchFamily="18" charset="0"/>
                <a:cs typeface="Times New Roman" pitchFamily="18" charset="0"/>
              </a:rPr>
              <a:t>electric field)</a:t>
            </a:r>
          </a:p>
          <a:p>
            <a:endParaRPr lang="en-US" altLang="ja-JP" sz="2400" dirty="0" smtClean="0">
              <a:latin typeface="Times New Roman" pitchFamily="18" charset="0"/>
              <a:cs typeface="Times New Roman" pitchFamily="18" charset="0"/>
            </a:endParaRPr>
          </a:p>
          <a:p>
            <a:r>
              <a:rPr lang="en-US" altLang="ja-JP" sz="2400" dirty="0" smtClean="0">
                <a:latin typeface="Times New Roman" pitchFamily="18" charset="0"/>
                <a:cs typeface="Times New Roman" pitchFamily="18" charset="0"/>
              </a:rPr>
              <a:t>Formation of convection by tide (which dominate at low latitude)</a:t>
            </a:r>
          </a:p>
          <a:p>
            <a:endParaRPr lang="en-US" altLang="ja-JP" sz="2400" dirty="0" smtClean="0">
              <a:latin typeface="Times New Roman" pitchFamily="18" charset="0"/>
              <a:cs typeface="Times New Roman" pitchFamily="18" charset="0"/>
            </a:endParaRPr>
          </a:p>
          <a:p>
            <a:r>
              <a:rPr lang="en-US" altLang="ja-JP" sz="2400" b="1" dirty="0" smtClean="0">
                <a:latin typeface="Times New Roman" pitchFamily="18" charset="0"/>
                <a:cs typeface="Times New Roman" pitchFamily="18" charset="0"/>
              </a:rPr>
              <a:t>Disturbance</a:t>
            </a:r>
            <a:r>
              <a:rPr lang="ja-JP" altLang="en-US" sz="2400" b="1" dirty="0" smtClean="0">
                <a:latin typeface="Times New Roman" pitchFamily="18" charset="0"/>
                <a:cs typeface="Times New Roman" pitchFamily="18" charset="0"/>
              </a:rPr>
              <a:t> </a:t>
            </a:r>
            <a:r>
              <a:rPr lang="en-US" altLang="ja-JP" sz="2400" b="1" dirty="0" smtClean="0">
                <a:latin typeface="Times New Roman" pitchFamily="18" charset="0"/>
                <a:cs typeface="Times New Roman" pitchFamily="18" charset="0"/>
              </a:rPr>
              <a:t>dynamo(</a:t>
            </a:r>
            <a:r>
              <a:rPr lang="en-US" altLang="ja-JP" sz="2400" b="1" dirty="0">
                <a:latin typeface="Times New Roman" pitchFamily="18" charset="0"/>
                <a:cs typeface="Times New Roman" pitchFamily="18" charset="0"/>
              </a:rPr>
              <a:t>which </a:t>
            </a:r>
            <a:r>
              <a:rPr lang="en-US" altLang="ja-JP" sz="2400" b="1" dirty="0" smtClean="0">
                <a:latin typeface="Times New Roman" pitchFamily="18" charset="0"/>
                <a:cs typeface="Times New Roman" pitchFamily="18" charset="0"/>
              </a:rPr>
              <a:t>provides </a:t>
            </a:r>
            <a:r>
              <a:rPr lang="en-US" altLang="ja-JP" sz="2400" b="1" dirty="0">
                <a:latin typeface="Times New Roman" pitchFamily="18" charset="0"/>
                <a:cs typeface="Times New Roman" pitchFamily="18" charset="0"/>
              </a:rPr>
              <a:t>very large influence at mid-latitude</a:t>
            </a:r>
            <a:r>
              <a:rPr lang="en-US" altLang="ja-JP" sz="2400" b="1" dirty="0" smtClean="0">
                <a:latin typeface="Times New Roman" pitchFamily="18" charset="0"/>
                <a:cs typeface="Times New Roman" pitchFamily="18" charset="0"/>
              </a:rPr>
              <a:t>)</a:t>
            </a:r>
            <a:endParaRPr kumimoji="1" lang="ja-JP" altLang="en-US" sz="2400" dirty="0">
              <a:latin typeface="Times New Roman" pitchFamily="18" charset="0"/>
              <a:cs typeface="Times New Roman" pitchFamily="18" charset="0"/>
            </a:endParaRPr>
          </a:p>
        </p:txBody>
      </p:sp>
      <p:sp>
        <p:nvSpPr>
          <p:cNvPr id="7" name="正方形/長方形 6"/>
          <p:cNvSpPr/>
          <p:nvPr/>
        </p:nvSpPr>
        <p:spPr>
          <a:xfrm>
            <a:off x="539552" y="4077072"/>
            <a:ext cx="7848872" cy="1008112"/>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TextBox 4"/>
          <p:cNvSpPr txBox="1"/>
          <p:nvPr/>
        </p:nvSpPr>
        <p:spPr>
          <a:xfrm>
            <a:off x="0" y="0"/>
            <a:ext cx="9144000" cy="461665"/>
          </a:xfrm>
          <a:prstGeom prst="rect">
            <a:avLst/>
          </a:prstGeom>
          <a:solidFill>
            <a:srgbClr val="FFFF00"/>
          </a:solidFill>
        </p:spPr>
        <p:txBody>
          <a:bodyPr wrap="square" rtlCol="0">
            <a:spAutoFit/>
          </a:bodyPr>
          <a:lstStyle/>
          <a:p>
            <a:r>
              <a:rPr lang="en-US" altLang="ja-JP" sz="2400" b="1" dirty="0" smtClean="0">
                <a:latin typeface="Times New Roman" pitchFamily="18" charset="0"/>
                <a:cs typeface="Times New Roman" pitchFamily="18" charset="0"/>
              </a:rPr>
              <a:t>Background(1/6)</a:t>
            </a:r>
            <a:endParaRPr kumimoji="1" lang="ja-JP" altLang="en-US" sz="2400" b="1" dirty="0">
              <a:latin typeface="Times New Roman" pitchFamily="18" charset="0"/>
              <a:cs typeface="Times New Roman" pitchFamily="18" charset="0"/>
            </a:endParaRPr>
          </a:p>
        </p:txBody>
      </p:sp>
      <p:sp>
        <p:nvSpPr>
          <p:cNvPr id="10" name="矩形 9"/>
          <p:cNvSpPr/>
          <p:nvPr/>
        </p:nvSpPr>
        <p:spPr>
          <a:xfrm>
            <a:off x="395536" y="5373216"/>
            <a:ext cx="8136904" cy="108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dirty="0" smtClean="0">
                <a:latin typeface="Times New Roman" pitchFamily="18" charset="0"/>
                <a:cs typeface="Times New Roman" pitchFamily="18" charset="0"/>
              </a:rPr>
              <a:t>Our s</a:t>
            </a:r>
            <a:r>
              <a:rPr kumimoji="1" lang="en-US" altLang="ja-JP" sz="2800" dirty="0" smtClean="0">
                <a:latin typeface="Times New Roman" pitchFamily="18" charset="0"/>
                <a:cs typeface="Times New Roman" pitchFamily="18" charset="0"/>
              </a:rPr>
              <a:t>tudy of mid-latitude ionosphere convection will forces on </a:t>
            </a:r>
            <a:r>
              <a:rPr kumimoji="1" lang="en-US" altLang="ja-JP" sz="2800" dirty="0" smtClean="0">
                <a:solidFill>
                  <a:schemeClr val="tx1"/>
                </a:solidFill>
                <a:latin typeface="Times New Roman" pitchFamily="18" charset="0"/>
                <a:cs typeface="Times New Roman" pitchFamily="18" charset="0"/>
              </a:rPr>
              <a:t>Disturbance dynamo </a:t>
            </a:r>
            <a:r>
              <a:rPr kumimoji="1" lang="en-US" altLang="ja-JP" sz="2800" dirty="0" smtClean="0">
                <a:solidFill>
                  <a:schemeClr val="bg1"/>
                </a:solidFill>
                <a:latin typeface="Times New Roman" pitchFamily="18" charset="0"/>
                <a:cs typeface="Times New Roman" pitchFamily="18" charset="0"/>
              </a:rPr>
              <a:t>effects</a:t>
            </a:r>
            <a:r>
              <a:rPr kumimoji="1" lang="en-US" altLang="ja-JP" sz="2800" dirty="0" smtClean="0">
                <a:latin typeface="Times New Roman" pitchFamily="18" charset="0"/>
                <a:cs typeface="Times New Roman" pitchFamily="18" charset="0"/>
              </a:rPr>
              <a:t>.</a:t>
            </a:r>
            <a:endParaRPr kumimoji="1" lang="ja-JP" altLang="en-US" sz="28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kumimoji="1" lang="ja-JP" altLang="en-US"/>
          </a:p>
        </p:txBody>
      </p:sp>
      <p:sp>
        <p:nvSpPr>
          <p:cNvPr id="3" name="内容占位符 2"/>
          <p:cNvSpPr>
            <a:spLocks noGrp="1"/>
          </p:cNvSpPr>
          <p:nvPr>
            <p:ph idx="1"/>
          </p:nvPr>
        </p:nvSpPr>
        <p:spPr/>
        <p:txBody>
          <a:bodyPr/>
          <a:lstStyle/>
          <a:p>
            <a:endParaRPr kumimoji="1" lang="ja-JP" alt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kumimoji="1" lang="ja-JP" altLang="en-US"/>
          </a:p>
        </p:txBody>
      </p:sp>
      <p:sp>
        <p:nvSpPr>
          <p:cNvPr id="3" name="内容占位符 2"/>
          <p:cNvSpPr>
            <a:spLocks noGrp="1"/>
          </p:cNvSpPr>
          <p:nvPr>
            <p:ph idx="1"/>
          </p:nvPr>
        </p:nvSpPr>
        <p:spPr/>
        <p:txBody>
          <a:bodyPr/>
          <a:lstStyle/>
          <a:p>
            <a:endParaRPr kumimoji="1" lang="ja-JP" alt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plot_kp_page_03.jpg"/>
          <p:cNvPicPr>
            <a:picLocks noChangeAspect="1"/>
          </p:cNvPicPr>
          <p:nvPr/>
        </p:nvPicPr>
        <p:blipFill>
          <a:blip r:embed="rId2" cstate="print"/>
          <a:srcRect l="12554" t="83434" r="31642" b="1902"/>
          <a:stretch>
            <a:fillRect/>
          </a:stretch>
        </p:blipFill>
        <p:spPr>
          <a:xfrm rot="16200000">
            <a:off x="7099151" y="2275806"/>
            <a:ext cx="3051895" cy="1037803"/>
          </a:xfrm>
          <a:prstGeom prst="rect">
            <a:avLst/>
          </a:prstGeom>
        </p:spPr>
      </p:pic>
      <p:sp>
        <p:nvSpPr>
          <p:cNvPr id="5" name="TextBox 4"/>
          <p:cNvSpPr txBox="1"/>
          <p:nvPr/>
        </p:nvSpPr>
        <p:spPr>
          <a:xfrm>
            <a:off x="0" y="0"/>
            <a:ext cx="9144000" cy="461665"/>
          </a:xfrm>
          <a:prstGeom prst="rect">
            <a:avLst/>
          </a:prstGeom>
          <a:solidFill>
            <a:srgbClr val="FFFF00"/>
          </a:solidFill>
        </p:spPr>
        <p:txBody>
          <a:bodyPr wrap="square" rtlCol="0">
            <a:spAutoFit/>
          </a:bodyPr>
          <a:lstStyle/>
          <a:p>
            <a:r>
              <a:rPr lang="en-US" altLang="ja-JP" sz="2400" b="1" dirty="0" smtClean="0">
                <a:latin typeface="Times New Roman" pitchFamily="18" charset="0"/>
                <a:cs typeface="Times New Roman" pitchFamily="18" charset="0"/>
              </a:rPr>
              <a:t>Result</a:t>
            </a:r>
            <a:endParaRPr kumimoji="1" lang="ja-JP" altLang="en-US" sz="2400" b="1" dirty="0">
              <a:latin typeface="Times New Roman" pitchFamily="18" charset="0"/>
              <a:cs typeface="Times New Roman" pitchFamily="18" charset="0"/>
            </a:endParaRPr>
          </a:p>
        </p:txBody>
      </p:sp>
      <p:pic>
        <p:nvPicPr>
          <p:cNvPr id="4" name="图片 3" descr="plot_kp_page_00.jpg"/>
          <p:cNvPicPr>
            <a:picLocks noChangeAspect="1"/>
          </p:cNvPicPr>
          <p:nvPr/>
        </p:nvPicPr>
        <p:blipFill>
          <a:blip r:embed="rId3" cstate="print"/>
          <a:srcRect l="7520" t="24169" r="20663" b="20144"/>
          <a:stretch>
            <a:fillRect/>
          </a:stretch>
        </p:blipFill>
        <p:spPr>
          <a:xfrm rot="16200000">
            <a:off x="5080399" y="1633422"/>
            <a:ext cx="2511314" cy="2520000"/>
          </a:xfrm>
          <a:prstGeom prst="rect">
            <a:avLst/>
          </a:prstGeom>
        </p:spPr>
      </p:pic>
      <p:pic>
        <p:nvPicPr>
          <p:cNvPr id="6" name="图片 5" descr="plot_kp_page_01.jpg"/>
          <p:cNvPicPr>
            <a:picLocks noChangeAspect="1"/>
          </p:cNvPicPr>
          <p:nvPr/>
        </p:nvPicPr>
        <p:blipFill>
          <a:blip r:embed="rId4" cstate="print"/>
          <a:srcRect l="7608" t="24912" r="20877" b="20867"/>
          <a:stretch>
            <a:fillRect/>
          </a:stretch>
        </p:blipFill>
        <p:spPr>
          <a:xfrm rot="16200000">
            <a:off x="3755725" y="4317284"/>
            <a:ext cx="2568375" cy="2520000"/>
          </a:xfrm>
          <a:prstGeom prst="rect">
            <a:avLst/>
          </a:prstGeom>
        </p:spPr>
      </p:pic>
      <p:pic>
        <p:nvPicPr>
          <p:cNvPr id="8" name="图片 7" descr="plot_kp_page_03.jpg"/>
          <p:cNvPicPr>
            <a:picLocks noChangeAspect="1"/>
          </p:cNvPicPr>
          <p:nvPr/>
        </p:nvPicPr>
        <p:blipFill>
          <a:blip r:embed="rId5" cstate="print"/>
          <a:srcRect l="7258" t="23447" r="20438" b="20867"/>
          <a:stretch>
            <a:fillRect/>
          </a:stretch>
        </p:blipFill>
        <p:spPr>
          <a:xfrm rot="16200000">
            <a:off x="6584053" y="4297268"/>
            <a:ext cx="2528342" cy="2520000"/>
          </a:xfrm>
          <a:prstGeom prst="rect">
            <a:avLst/>
          </a:prstGeom>
        </p:spPr>
      </p:pic>
      <p:pic>
        <p:nvPicPr>
          <p:cNvPr id="7" name="图片 6" descr="plot_kp_page_02.jpg"/>
          <p:cNvPicPr>
            <a:picLocks noChangeAspect="1"/>
          </p:cNvPicPr>
          <p:nvPr/>
        </p:nvPicPr>
        <p:blipFill>
          <a:blip r:embed="rId6" cstate="print"/>
          <a:srcRect l="6927" t="24546" r="20649" b="21818"/>
          <a:stretch>
            <a:fillRect/>
          </a:stretch>
        </p:blipFill>
        <p:spPr>
          <a:xfrm rot="16200000">
            <a:off x="700896" y="4310703"/>
            <a:ext cx="2629361" cy="2520000"/>
          </a:xfrm>
          <a:prstGeom prst="rect">
            <a:avLst/>
          </a:prstGeom>
        </p:spPr>
      </p:pic>
      <p:pic>
        <p:nvPicPr>
          <p:cNvPr id="11" name="图片 10" descr="plot_kp_page_04.jpg"/>
          <p:cNvPicPr>
            <a:picLocks noChangeAspect="1"/>
          </p:cNvPicPr>
          <p:nvPr/>
        </p:nvPicPr>
        <p:blipFill>
          <a:blip r:embed="rId7" cstate="print"/>
          <a:srcRect l="7601" t="24150" r="20382" b="21251"/>
          <a:stretch>
            <a:fillRect/>
          </a:stretch>
        </p:blipFill>
        <p:spPr>
          <a:xfrm rot="16200000">
            <a:off x="2243514" y="1676857"/>
            <a:ext cx="2568462" cy="2520000"/>
          </a:xfrm>
          <a:prstGeom prst="rect">
            <a:avLst/>
          </a:prstGeom>
        </p:spPr>
      </p:pic>
      <p:sp>
        <p:nvSpPr>
          <p:cNvPr id="13" name="TextBox 12"/>
          <p:cNvSpPr txBox="1"/>
          <p:nvPr/>
        </p:nvSpPr>
        <p:spPr>
          <a:xfrm>
            <a:off x="78307" y="1763524"/>
            <a:ext cx="2335896" cy="830997"/>
          </a:xfrm>
          <a:prstGeom prst="rect">
            <a:avLst/>
          </a:prstGeom>
          <a:noFill/>
        </p:spPr>
        <p:txBody>
          <a:bodyPr wrap="none" rtlCol="0">
            <a:spAutoFit/>
          </a:bodyPr>
          <a:lstStyle/>
          <a:p>
            <a:r>
              <a:rPr kumimoji="1" lang="en-US" altLang="ja-JP" sz="2400" dirty="0" err="1" smtClean="0">
                <a:effectLst>
                  <a:glow rad="101600">
                    <a:schemeClr val="accent2">
                      <a:satMod val="175000"/>
                      <a:alpha val="40000"/>
                    </a:schemeClr>
                  </a:glow>
                </a:effectLst>
                <a:latin typeface="Times New Roman" pitchFamily="18" charset="0"/>
                <a:cs typeface="Times New Roman" pitchFamily="18" charset="0"/>
              </a:rPr>
              <a:t>Kp</a:t>
            </a:r>
            <a:r>
              <a:rPr lang="ja-JP" altLang="en-US" sz="2400" dirty="0" smtClean="0">
                <a:effectLst>
                  <a:glow rad="101600">
                    <a:schemeClr val="accent2">
                      <a:satMod val="175000"/>
                      <a:alpha val="40000"/>
                    </a:schemeClr>
                  </a:glow>
                </a:effectLst>
                <a:latin typeface="Times New Roman" pitchFamily="18" charset="0"/>
                <a:cs typeface="Times New Roman" pitchFamily="18" charset="0"/>
              </a:rPr>
              <a:t>≦</a:t>
            </a:r>
            <a:r>
              <a:rPr kumimoji="1" lang="en-US" altLang="ja-JP" sz="2400" dirty="0" smtClean="0">
                <a:effectLst>
                  <a:glow rad="101600">
                    <a:schemeClr val="accent2">
                      <a:satMod val="175000"/>
                      <a:alpha val="40000"/>
                    </a:schemeClr>
                  </a:glow>
                </a:effectLst>
                <a:latin typeface="Times New Roman" pitchFamily="18" charset="0"/>
                <a:cs typeface="Times New Roman" pitchFamily="18" charset="0"/>
              </a:rPr>
              <a:t>0+ and </a:t>
            </a:r>
          </a:p>
          <a:p>
            <a:r>
              <a:rPr kumimoji="1" lang="en-US" altLang="ja-JP" sz="2400" dirty="0" err="1" smtClean="0">
                <a:effectLst>
                  <a:glow rad="101600">
                    <a:schemeClr val="accent2">
                      <a:satMod val="175000"/>
                      <a:alpha val="40000"/>
                    </a:schemeClr>
                  </a:glow>
                </a:effectLst>
                <a:latin typeface="Times New Roman" pitchFamily="18" charset="0"/>
                <a:cs typeface="Times New Roman" pitchFamily="18" charset="0"/>
              </a:rPr>
              <a:t>Kp</a:t>
            </a:r>
            <a:r>
              <a:rPr kumimoji="1" lang="en-US" altLang="ja-JP" sz="2400" dirty="0" smtClean="0">
                <a:effectLst>
                  <a:glow rad="101600">
                    <a:schemeClr val="accent2">
                      <a:satMod val="175000"/>
                      <a:alpha val="40000"/>
                    </a:schemeClr>
                  </a:glow>
                </a:effectLst>
                <a:latin typeface="Times New Roman" pitchFamily="18" charset="0"/>
                <a:cs typeface="Times New Roman" pitchFamily="18" charset="0"/>
              </a:rPr>
              <a:t>&lt;2+ for 50 hrs</a:t>
            </a:r>
            <a:endParaRPr kumimoji="1" lang="ja-JP" altLang="en-US" sz="2400" dirty="0">
              <a:effectLst>
                <a:glow rad="101600">
                  <a:schemeClr val="accent2">
                    <a:satMod val="175000"/>
                    <a:alpha val="40000"/>
                  </a:schemeClr>
                </a:glow>
              </a:effectLst>
              <a:latin typeface="Times New Roman" pitchFamily="18" charset="0"/>
              <a:cs typeface="Times New Roman" pitchFamily="18" charset="0"/>
            </a:endParaRPr>
          </a:p>
        </p:txBody>
      </p:sp>
      <p:sp>
        <p:nvSpPr>
          <p:cNvPr id="14" name="TextBox 13"/>
          <p:cNvSpPr txBox="1"/>
          <p:nvPr/>
        </p:nvSpPr>
        <p:spPr>
          <a:xfrm>
            <a:off x="4644008" y="1772816"/>
            <a:ext cx="1196161" cy="461665"/>
          </a:xfrm>
          <a:prstGeom prst="rect">
            <a:avLst/>
          </a:prstGeom>
          <a:noFill/>
        </p:spPr>
        <p:txBody>
          <a:bodyPr wrap="none" rtlCol="0">
            <a:spAutoFit/>
          </a:bodyPr>
          <a:lstStyle/>
          <a:p>
            <a:r>
              <a:rPr kumimoji="1" lang="en-US" altLang="ja-JP" sz="2400" dirty="0" err="1" smtClean="0">
                <a:effectLst>
                  <a:glow rad="101600">
                    <a:schemeClr val="accent2">
                      <a:satMod val="175000"/>
                      <a:alpha val="40000"/>
                    </a:schemeClr>
                  </a:glow>
                </a:effectLst>
                <a:latin typeface="Times New Roman" pitchFamily="18" charset="0"/>
                <a:cs typeface="Times New Roman" pitchFamily="18" charset="0"/>
              </a:rPr>
              <a:t>Kp</a:t>
            </a:r>
            <a:r>
              <a:rPr lang="ja-JP" altLang="en-US" sz="2400" dirty="0" smtClean="0">
                <a:effectLst>
                  <a:glow rad="101600">
                    <a:schemeClr val="accent2">
                      <a:satMod val="175000"/>
                      <a:alpha val="40000"/>
                    </a:schemeClr>
                  </a:glow>
                </a:effectLst>
                <a:latin typeface="Times New Roman" pitchFamily="18" charset="0"/>
                <a:cs typeface="Times New Roman" pitchFamily="18" charset="0"/>
              </a:rPr>
              <a:t>≦</a:t>
            </a:r>
            <a:r>
              <a:rPr lang="en-US" altLang="ja-JP" sz="2400" dirty="0" smtClean="0">
                <a:effectLst>
                  <a:glow rad="101600">
                    <a:schemeClr val="accent2">
                      <a:satMod val="175000"/>
                      <a:alpha val="40000"/>
                    </a:schemeClr>
                  </a:glow>
                </a:effectLst>
                <a:latin typeface="Times New Roman" pitchFamily="18" charset="0"/>
                <a:cs typeface="Times New Roman" pitchFamily="18" charset="0"/>
              </a:rPr>
              <a:t>0+</a:t>
            </a:r>
            <a:endParaRPr kumimoji="1" lang="ja-JP" altLang="en-US" sz="2400" dirty="0">
              <a:effectLst>
                <a:glow rad="101600">
                  <a:schemeClr val="accent2">
                    <a:satMod val="175000"/>
                    <a:alpha val="40000"/>
                  </a:schemeClr>
                </a:glow>
              </a:effectLst>
              <a:latin typeface="Times New Roman" pitchFamily="18" charset="0"/>
              <a:cs typeface="Times New Roman" pitchFamily="18" charset="0"/>
            </a:endParaRPr>
          </a:p>
        </p:txBody>
      </p:sp>
      <p:sp>
        <p:nvSpPr>
          <p:cNvPr id="15" name="TextBox 14"/>
          <p:cNvSpPr txBox="1"/>
          <p:nvPr/>
        </p:nvSpPr>
        <p:spPr>
          <a:xfrm>
            <a:off x="25383" y="4437112"/>
            <a:ext cx="1696298" cy="461665"/>
          </a:xfrm>
          <a:prstGeom prst="rect">
            <a:avLst/>
          </a:prstGeom>
          <a:noFill/>
        </p:spPr>
        <p:txBody>
          <a:bodyPr wrap="none" rtlCol="0">
            <a:spAutoFit/>
          </a:bodyPr>
          <a:lstStyle/>
          <a:p>
            <a:r>
              <a:rPr kumimoji="1" lang="en-US" altLang="ja-JP" sz="2400" dirty="0" smtClean="0">
                <a:effectLst>
                  <a:glow rad="101600">
                    <a:schemeClr val="accent2">
                      <a:satMod val="175000"/>
                      <a:alpha val="40000"/>
                    </a:schemeClr>
                  </a:glow>
                </a:effectLst>
                <a:latin typeface="Times New Roman" pitchFamily="18" charset="0"/>
                <a:cs typeface="Times New Roman" pitchFamily="18" charset="0"/>
              </a:rPr>
              <a:t>0+&lt;</a:t>
            </a:r>
            <a:r>
              <a:rPr kumimoji="1" lang="en-US" altLang="ja-JP" sz="2400" dirty="0" err="1" smtClean="0">
                <a:effectLst>
                  <a:glow rad="101600">
                    <a:schemeClr val="accent2">
                      <a:satMod val="175000"/>
                      <a:alpha val="40000"/>
                    </a:schemeClr>
                  </a:glow>
                </a:effectLst>
                <a:latin typeface="Times New Roman" pitchFamily="18" charset="0"/>
                <a:cs typeface="Times New Roman" pitchFamily="18" charset="0"/>
              </a:rPr>
              <a:t>Kp</a:t>
            </a:r>
            <a:r>
              <a:rPr kumimoji="1" lang="ja-JP" altLang="en-US" sz="2400" dirty="0" smtClean="0">
                <a:effectLst>
                  <a:glow rad="101600">
                    <a:schemeClr val="accent2">
                      <a:satMod val="175000"/>
                      <a:alpha val="40000"/>
                    </a:schemeClr>
                  </a:glow>
                </a:effectLst>
                <a:latin typeface="Times New Roman" pitchFamily="18" charset="0"/>
                <a:cs typeface="Times New Roman" pitchFamily="18" charset="0"/>
              </a:rPr>
              <a:t>≦</a:t>
            </a:r>
            <a:r>
              <a:rPr kumimoji="1" lang="en-US" altLang="ja-JP" sz="2400" dirty="0" smtClean="0">
                <a:effectLst>
                  <a:glow rad="101600">
                    <a:schemeClr val="accent2">
                      <a:satMod val="175000"/>
                      <a:alpha val="40000"/>
                    </a:schemeClr>
                  </a:glow>
                </a:effectLst>
                <a:latin typeface="Times New Roman" pitchFamily="18" charset="0"/>
                <a:cs typeface="Times New Roman" pitchFamily="18" charset="0"/>
              </a:rPr>
              <a:t>1+</a:t>
            </a:r>
            <a:endParaRPr kumimoji="1" lang="ja-JP" altLang="en-US" sz="2400" dirty="0">
              <a:effectLst>
                <a:glow rad="101600">
                  <a:schemeClr val="accent2">
                    <a:satMod val="175000"/>
                    <a:alpha val="40000"/>
                  </a:schemeClr>
                </a:glow>
              </a:effectLst>
              <a:latin typeface="Times New Roman" pitchFamily="18" charset="0"/>
              <a:cs typeface="Times New Roman" pitchFamily="18" charset="0"/>
            </a:endParaRPr>
          </a:p>
        </p:txBody>
      </p:sp>
      <p:sp>
        <p:nvSpPr>
          <p:cNvPr id="16" name="TextBox 15"/>
          <p:cNvSpPr txBox="1"/>
          <p:nvPr/>
        </p:nvSpPr>
        <p:spPr>
          <a:xfrm>
            <a:off x="3059832" y="4437112"/>
            <a:ext cx="1696298" cy="461665"/>
          </a:xfrm>
          <a:prstGeom prst="rect">
            <a:avLst/>
          </a:prstGeom>
          <a:noFill/>
        </p:spPr>
        <p:txBody>
          <a:bodyPr wrap="none" rtlCol="0">
            <a:spAutoFit/>
          </a:bodyPr>
          <a:lstStyle/>
          <a:p>
            <a:r>
              <a:rPr lang="en-US" altLang="ja-JP" sz="2400" dirty="0" smtClean="0">
                <a:effectLst>
                  <a:glow rad="101600">
                    <a:schemeClr val="accent2">
                      <a:satMod val="175000"/>
                      <a:alpha val="40000"/>
                    </a:schemeClr>
                  </a:glow>
                </a:effectLst>
                <a:latin typeface="Times New Roman" pitchFamily="18" charset="0"/>
                <a:cs typeface="Times New Roman" pitchFamily="18" charset="0"/>
              </a:rPr>
              <a:t>1</a:t>
            </a:r>
            <a:r>
              <a:rPr kumimoji="1" lang="en-US" altLang="ja-JP" sz="2400" dirty="0" smtClean="0">
                <a:effectLst>
                  <a:glow rad="101600">
                    <a:schemeClr val="accent2">
                      <a:satMod val="175000"/>
                      <a:alpha val="40000"/>
                    </a:schemeClr>
                  </a:glow>
                </a:effectLst>
                <a:latin typeface="Times New Roman" pitchFamily="18" charset="0"/>
                <a:cs typeface="Times New Roman" pitchFamily="18" charset="0"/>
              </a:rPr>
              <a:t>+&lt;</a:t>
            </a:r>
            <a:r>
              <a:rPr kumimoji="1" lang="en-US" altLang="ja-JP" sz="2400" dirty="0" err="1" smtClean="0">
                <a:effectLst>
                  <a:glow rad="101600">
                    <a:schemeClr val="accent2">
                      <a:satMod val="175000"/>
                      <a:alpha val="40000"/>
                    </a:schemeClr>
                  </a:glow>
                </a:effectLst>
                <a:latin typeface="Times New Roman" pitchFamily="18" charset="0"/>
                <a:cs typeface="Times New Roman" pitchFamily="18" charset="0"/>
              </a:rPr>
              <a:t>Kp</a:t>
            </a:r>
            <a:r>
              <a:rPr kumimoji="1" lang="ja-JP" altLang="en-US" sz="2400" dirty="0" smtClean="0">
                <a:effectLst>
                  <a:glow rad="101600">
                    <a:schemeClr val="accent2">
                      <a:satMod val="175000"/>
                      <a:alpha val="40000"/>
                    </a:schemeClr>
                  </a:glow>
                </a:effectLst>
                <a:latin typeface="Times New Roman" pitchFamily="18" charset="0"/>
                <a:cs typeface="Times New Roman" pitchFamily="18" charset="0"/>
              </a:rPr>
              <a:t>≦</a:t>
            </a:r>
            <a:r>
              <a:rPr lang="en-US" altLang="ja-JP" sz="2400" dirty="0" smtClean="0">
                <a:effectLst>
                  <a:glow rad="101600">
                    <a:schemeClr val="accent2">
                      <a:satMod val="175000"/>
                      <a:alpha val="40000"/>
                    </a:schemeClr>
                  </a:glow>
                </a:effectLst>
                <a:latin typeface="Times New Roman" pitchFamily="18" charset="0"/>
                <a:cs typeface="Times New Roman" pitchFamily="18" charset="0"/>
              </a:rPr>
              <a:t>2</a:t>
            </a:r>
            <a:r>
              <a:rPr kumimoji="1" lang="en-US" altLang="ja-JP" sz="2400" dirty="0" smtClean="0">
                <a:effectLst>
                  <a:glow rad="101600">
                    <a:schemeClr val="accent2">
                      <a:satMod val="175000"/>
                      <a:alpha val="40000"/>
                    </a:schemeClr>
                  </a:glow>
                </a:effectLst>
                <a:latin typeface="Times New Roman" pitchFamily="18" charset="0"/>
                <a:cs typeface="Times New Roman" pitchFamily="18" charset="0"/>
              </a:rPr>
              <a:t>+</a:t>
            </a:r>
            <a:endParaRPr kumimoji="1" lang="ja-JP" altLang="en-US" sz="2400" dirty="0">
              <a:effectLst>
                <a:glow rad="101600">
                  <a:schemeClr val="accent2">
                    <a:satMod val="175000"/>
                    <a:alpha val="40000"/>
                  </a:schemeClr>
                </a:glow>
              </a:effectLst>
              <a:latin typeface="Times New Roman" pitchFamily="18" charset="0"/>
              <a:cs typeface="Times New Roman" pitchFamily="18" charset="0"/>
            </a:endParaRPr>
          </a:p>
        </p:txBody>
      </p:sp>
      <p:sp>
        <p:nvSpPr>
          <p:cNvPr id="17" name="TextBox 16"/>
          <p:cNvSpPr txBox="1"/>
          <p:nvPr/>
        </p:nvSpPr>
        <p:spPr>
          <a:xfrm>
            <a:off x="6300192" y="4437112"/>
            <a:ext cx="1061509" cy="461665"/>
          </a:xfrm>
          <a:prstGeom prst="rect">
            <a:avLst/>
          </a:prstGeom>
          <a:noFill/>
        </p:spPr>
        <p:txBody>
          <a:bodyPr wrap="none" rtlCol="0">
            <a:spAutoFit/>
          </a:bodyPr>
          <a:lstStyle/>
          <a:p>
            <a:r>
              <a:rPr kumimoji="1" lang="en-US" altLang="ja-JP" sz="2400" dirty="0" err="1" smtClean="0">
                <a:effectLst>
                  <a:glow rad="101600">
                    <a:schemeClr val="accent2">
                      <a:satMod val="175000"/>
                      <a:alpha val="40000"/>
                    </a:schemeClr>
                  </a:glow>
                </a:effectLst>
                <a:latin typeface="Times New Roman" pitchFamily="18" charset="0"/>
                <a:cs typeface="Times New Roman" pitchFamily="18" charset="0"/>
              </a:rPr>
              <a:t>Kp</a:t>
            </a:r>
            <a:r>
              <a:rPr kumimoji="1" lang="en-US" altLang="ja-JP" sz="2400" dirty="0" smtClean="0">
                <a:effectLst>
                  <a:glow rad="101600">
                    <a:schemeClr val="accent2">
                      <a:satMod val="175000"/>
                      <a:alpha val="40000"/>
                    </a:schemeClr>
                  </a:glow>
                </a:effectLst>
                <a:latin typeface="Times New Roman" pitchFamily="18" charset="0"/>
                <a:cs typeface="Times New Roman" pitchFamily="18" charset="0"/>
              </a:rPr>
              <a:t>&gt;2+</a:t>
            </a:r>
            <a:endParaRPr kumimoji="1" lang="ja-JP" altLang="en-US" sz="2400" dirty="0">
              <a:effectLst>
                <a:glow rad="101600">
                  <a:schemeClr val="accent2">
                    <a:satMod val="175000"/>
                    <a:alpha val="40000"/>
                  </a:schemeClr>
                </a:glow>
              </a:effectLst>
              <a:latin typeface="Times New Roman" pitchFamily="18" charset="0"/>
              <a:cs typeface="Times New Roman" pitchFamily="18" charset="0"/>
            </a:endParaRPr>
          </a:p>
        </p:txBody>
      </p:sp>
      <p:sp>
        <p:nvSpPr>
          <p:cNvPr id="18" name="タイトル 1"/>
          <p:cNvSpPr>
            <a:spLocks noGrp="1"/>
          </p:cNvSpPr>
          <p:nvPr>
            <p:ph type="title" sz="quarter"/>
          </p:nvPr>
        </p:nvSpPr>
        <p:spPr>
          <a:xfrm>
            <a:off x="0" y="428604"/>
            <a:ext cx="9144000" cy="928686"/>
          </a:xfrm>
        </p:spPr>
        <p:txBody>
          <a:bodyPr>
            <a:noAutofit/>
          </a:bodyPr>
          <a:lstStyle/>
          <a:p>
            <a:r>
              <a:rPr lang="en-US" altLang="ja-JP" sz="2400" dirty="0" smtClean="0">
                <a:latin typeface="Times New Roman" pitchFamily="18" charset="0"/>
                <a:ea typeface="+mn-ea"/>
                <a:cs typeface="Times New Roman" pitchFamily="18" charset="0"/>
              </a:rPr>
              <a:t>Statistical distribution of east-west velocities with several </a:t>
            </a:r>
            <a:r>
              <a:rPr lang="en-US" altLang="ja-JP" sz="2400" dirty="0" err="1" smtClean="0">
                <a:latin typeface="Times New Roman" pitchFamily="18" charset="0"/>
                <a:ea typeface="+mn-ea"/>
                <a:cs typeface="Times New Roman" pitchFamily="18" charset="0"/>
              </a:rPr>
              <a:t>Kp</a:t>
            </a:r>
            <a:r>
              <a:rPr lang="en-US" altLang="ja-JP" sz="2400" dirty="0" smtClean="0">
                <a:latin typeface="Times New Roman" pitchFamily="18" charset="0"/>
                <a:ea typeface="+mn-ea"/>
                <a:cs typeface="Times New Roman" pitchFamily="18" charset="0"/>
              </a:rPr>
              <a:t> ranges in winter (Nov to Jan) from December, 2006 to April, 2011.</a:t>
            </a:r>
            <a:endParaRPr lang="ja-JP" altLang="en-US" sz="2400" dirty="0">
              <a:latin typeface="Times New Roman" pitchFamily="18" charset="0"/>
              <a:ea typeface="+mn-ea"/>
              <a:cs typeface="Times New Roman" pitchFamily="18" charset="0"/>
            </a:endParaRPr>
          </a:p>
        </p:txBody>
      </p:sp>
      <p:sp>
        <p:nvSpPr>
          <p:cNvPr id="19" name="正方形/長方形 195"/>
          <p:cNvSpPr/>
          <p:nvPr/>
        </p:nvSpPr>
        <p:spPr>
          <a:xfrm rot="5400000">
            <a:off x="7647149" y="3145632"/>
            <a:ext cx="759022" cy="46166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altLang="ja-JP" sz="2400" dirty="0" smtClean="0">
                <a:ln w="11430"/>
                <a:solidFill>
                  <a:srgbClr val="FF0000"/>
                </a:solidFill>
                <a:latin typeface="Times New Roman" pitchFamily="18" charset="0"/>
                <a:cs typeface="Times New Roman" pitchFamily="18" charset="0"/>
              </a:rPr>
              <a:t>East</a:t>
            </a:r>
            <a:endParaRPr lang="ja-JP" altLang="en-US" sz="2400" cap="none" spc="0" dirty="0">
              <a:ln w="11430"/>
              <a:solidFill>
                <a:srgbClr val="FF0000"/>
              </a:solidFill>
              <a:latin typeface="Times New Roman" pitchFamily="18" charset="0"/>
              <a:cs typeface="Times New Roman" pitchFamily="18" charset="0"/>
            </a:endParaRPr>
          </a:p>
        </p:txBody>
      </p:sp>
      <p:sp>
        <p:nvSpPr>
          <p:cNvPr id="20" name="正方形/長方形 196"/>
          <p:cNvSpPr/>
          <p:nvPr/>
        </p:nvSpPr>
        <p:spPr>
          <a:xfrm rot="5400000">
            <a:off x="7611374" y="1578218"/>
            <a:ext cx="791627" cy="46166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altLang="ja-JP" sz="2400" dirty="0" smtClean="0">
                <a:ln w="11430"/>
                <a:solidFill>
                  <a:schemeClr val="tx2">
                    <a:lumMod val="90000"/>
                    <a:lumOff val="10000"/>
                  </a:schemeClr>
                </a:solidFill>
                <a:latin typeface="Times New Roman" pitchFamily="18" charset="0"/>
                <a:cs typeface="Times New Roman" pitchFamily="18" charset="0"/>
              </a:rPr>
              <a:t>West</a:t>
            </a:r>
            <a:endParaRPr lang="ja-JP" altLang="en-US" sz="2400" cap="none" spc="0" dirty="0">
              <a:ln w="11430"/>
              <a:solidFill>
                <a:schemeClr val="tx2">
                  <a:lumMod val="90000"/>
                  <a:lumOff val="10000"/>
                </a:schemeClr>
              </a:solidFill>
              <a:latin typeface="Times New Roman" pitchFamily="18" charset="0"/>
              <a:cs typeface="Times New Roman" pitchFamily="18" charset="0"/>
            </a:endParaRPr>
          </a:p>
        </p:txBody>
      </p:sp>
      <p:sp>
        <p:nvSpPr>
          <p:cNvPr id="21" name="饼形 20"/>
          <p:cNvSpPr/>
          <p:nvPr/>
        </p:nvSpPr>
        <p:spPr>
          <a:xfrm>
            <a:off x="2771800" y="2060848"/>
            <a:ext cx="1562472" cy="1656184"/>
          </a:xfrm>
          <a:prstGeom prst="pie">
            <a:avLst>
              <a:gd name="adj1" fmla="val 2646437"/>
              <a:gd name="adj2" fmla="val 815311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2" name="饼形 21"/>
          <p:cNvSpPr/>
          <p:nvPr/>
        </p:nvSpPr>
        <p:spPr>
          <a:xfrm>
            <a:off x="7113984" y="4653136"/>
            <a:ext cx="1562472" cy="1656184"/>
          </a:xfrm>
          <a:prstGeom prst="pie">
            <a:avLst>
              <a:gd name="adj1" fmla="val 2646437"/>
              <a:gd name="adj2" fmla="val 815311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3" name="饼形 22"/>
          <p:cNvSpPr/>
          <p:nvPr/>
        </p:nvSpPr>
        <p:spPr>
          <a:xfrm>
            <a:off x="4283968" y="4725144"/>
            <a:ext cx="1562472" cy="1656184"/>
          </a:xfrm>
          <a:prstGeom prst="pie">
            <a:avLst>
              <a:gd name="adj1" fmla="val 2646437"/>
              <a:gd name="adj2" fmla="val 815311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4" name="饼形 23"/>
          <p:cNvSpPr/>
          <p:nvPr/>
        </p:nvSpPr>
        <p:spPr>
          <a:xfrm>
            <a:off x="1281336" y="4725144"/>
            <a:ext cx="1562472" cy="1656184"/>
          </a:xfrm>
          <a:prstGeom prst="pie">
            <a:avLst>
              <a:gd name="adj1" fmla="val 2646437"/>
              <a:gd name="adj2" fmla="val 815311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5" name="饼形 24"/>
          <p:cNvSpPr/>
          <p:nvPr/>
        </p:nvSpPr>
        <p:spPr>
          <a:xfrm>
            <a:off x="5580112" y="1988840"/>
            <a:ext cx="1562472" cy="1656184"/>
          </a:xfrm>
          <a:prstGeom prst="pie">
            <a:avLst>
              <a:gd name="adj1" fmla="val 2646437"/>
              <a:gd name="adj2" fmla="val 815311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plot_kp_page_14.jpg"/>
          <p:cNvPicPr>
            <a:picLocks noChangeAspect="1"/>
          </p:cNvPicPr>
          <p:nvPr/>
        </p:nvPicPr>
        <p:blipFill>
          <a:blip r:embed="rId2" cstate="print"/>
          <a:srcRect l="22948" t="20349" r="19244" b="5644"/>
          <a:stretch>
            <a:fillRect/>
          </a:stretch>
        </p:blipFill>
        <p:spPr>
          <a:xfrm>
            <a:off x="539552" y="4293096"/>
            <a:ext cx="2547392" cy="2520000"/>
          </a:xfrm>
          <a:prstGeom prst="rect">
            <a:avLst/>
          </a:prstGeom>
        </p:spPr>
      </p:pic>
      <p:pic>
        <p:nvPicPr>
          <p:cNvPr id="14" name="图片 13" descr="plot_kp_page_13.jpg"/>
          <p:cNvPicPr>
            <a:picLocks noChangeAspect="1"/>
          </p:cNvPicPr>
          <p:nvPr/>
        </p:nvPicPr>
        <p:blipFill>
          <a:blip r:embed="rId3" cstate="print"/>
          <a:srcRect l="22625" t="20266" r="17702" b="4826"/>
          <a:stretch>
            <a:fillRect/>
          </a:stretch>
        </p:blipFill>
        <p:spPr>
          <a:xfrm>
            <a:off x="4998397" y="1701088"/>
            <a:ext cx="2597939" cy="2520000"/>
          </a:xfrm>
          <a:prstGeom prst="rect">
            <a:avLst/>
          </a:prstGeom>
        </p:spPr>
      </p:pic>
      <p:pic>
        <p:nvPicPr>
          <p:cNvPr id="18" name="图片 17" descr="plot_kp_page_17.jpg"/>
          <p:cNvPicPr>
            <a:picLocks noChangeAspect="1"/>
          </p:cNvPicPr>
          <p:nvPr/>
        </p:nvPicPr>
        <p:blipFill>
          <a:blip r:embed="rId4" cstate="print"/>
          <a:srcRect l="22377" t="20128" r="19814" b="5883"/>
          <a:stretch>
            <a:fillRect/>
          </a:stretch>
        </p:blipFill>
        <p:spPr>
          <a:xfrm>
            <a:off x="2168016" y="1701088"/>
            <a:ext cx="2548000" cy="2520000"/>
          </a:xfrm>
          <a:prstGeom prst="rect">
            <a:avLst/>
          </a:prstGeom>
        </p:spPr>
      </p:pic>
      <p:pic>
        <p:nvPicPr>
          <p:cNvPr id="16" name="图片 15" descr="plot_kp_page_15.jpg"/>
          <p:cNvPicPr>
            <a:picLocks noChangeAspect="1"/>
          </p:cNvPicPr>
          <p:nvPr/>
        </p:nvPicPr>
        <p:blipFill>
          <a:blip r:embed="rId5" cstate="print"/>
          <a:srcRect l="22377" t="20439" r="19814" b="5883"/>
          <a:stretch>
            <a:fillRect/>
          </a:stretch>
        </p:blipFill>
        <p:spPr>
          <a:xfrm>
            <a:off x="3635896" y="4365384"/>
            <a:ext cx="2558769" cy="2520000"/>
          </a:xfrm>
          <a:prstGeom prst="rect">
            <a:avLst/>
          </a:prstGeom>
        </p:spPr>
      </p:pic>
      <p:pic>
        <p:nvPicPr>
          <p:cNvPr id="17" name="图片 16" descr="plot_kp_page_16.jpg"/>
          <p:cNvPicPr>
            <a:picLocks noChangeAspect="1"/>
          </p:cNvPicPr>
          <p:nvPr/>
        </p:nvPicPr>
        <p:blipFill>
          <a:blip r:embed="rId6" cstate="print"/>
          <a:srcRect l="22377" t="20166" r="17950" b="5883"/>
          <a:stretch>
            <a:fillRect/>
          </a:stretch>
        </p:blipFill>
        <p:spPr>
          <a:xfrm>
            <a:off x="6512462" y="4338000"/>
            <a:ext cx="2631538" cy="2520000"/>
          </a:xfrm>
          <a:prstGeom prst="rect">
            <a:avLst/>
          </a:prstGeom>
        </p:spPr>
      </p:pic>
      <p:pic>
        <p:nvPicPr>
          <p:cNvPr id="5" name="图片 4" descr="plot_kp_page_03.jpg"/>
          <p:cNvPicPr>
            <a:picLocks noChangeAspect="1"/>
          </p:cNvPicPr>
          <p:nvPr/>
        </p:nvPicPr>
        <p:blipFill>
          <a:blip r:embed="rId7" cstate="print"/>
          <a:srcRect l="12554" t="83434" r="31642" b="1902"/>
          <a:stretch>
            <a:fillRect/>
          </a:stretch>
        </p:blipFill>
        <p:spPr>
          <a:xfrm rot="16200000">
            <a:off x="7099151" y="2275806"/>
            <a:ext cx="3051895" cy="1037803"/>
          </a:xfrm>
          <a:prstGeom prst="rect">
            <a:avLst/>
          </a:prstGeom>
        </p:spPr>
      </p:pic>
      <p:sp>
        <p:nvSpPr>
          <p:cNvPr id="6" name="TextBox 5"/>
          <p:cNvSpPr txBox="1"/>
          <p:nvPr/>
        </p:nvSpPr>
        <p:spPr>
          <a:xfrm>
            <a:off x="78307" y="1763524"/>
            <a:ext cx="2903359" cy="369332"/>
          </a:xfrm>
          <a:prstGeom prst="rect">
            <a:avLst/>
          </a:prstGeom>
          <a:noFill/>
        </p:spPr>
        <p:txBody>
          <a:bodyPr wrap="none" rtlCol="0">
            <a:spAutoFit/>
          </a:bodyPr>
          <a:lstStyle/>
          <a:p>
            <a:r>
              <a:rPr kumimoji="1" lang="en-US" altLang="ja-JP" dirty="0" err="1" smtClean="0">
                <a:latin typeface="Times New Roman" pitchFamily="18" charset="0"/>
                <a:cs typeface="Times New Roman" pitchFamily="18" charset="0"/>
              </a:rPr>
              <a:t>Kp</a:t>
            </a:r>
            <a:r>
              <a:rPr kumimoji="1" lang="en-US" altLang="ja-JP" dirty="0" smtClean="0">
                <a:latin typeface="Times New Roman" pitchFamily="18" charset="0"/>
                <a:cs typeface="Times New Roman" pitchFamily="18" charset="0"/>
              </a:rPr>
              <a:t>&lt;0+ and </a:t>
            </a:r>
            <a:r>
              <a:rPr kumimoji="1" lang="en-US" altLang="ja-JP" dirty="0" err="1" smtClean="0">
                <a:latin typeface="Times New Roman" pitchFamily="18" charset="0"/>
                <a:cs typeface="Times New Roman" pitchFamily="18" charset="0"/>
              </a:rPr>
              <a:t>Kp</a:t>
            </a:r>
            <a:r>
              <a:rPr kumimoji="1" lang="en-US" altLang="ja-JP" dirty="0" smtClean="0">
                <a:latin typeface="Times New Roman" pitchFamily="18" charset="0"/>
                <a:cs typeface="Times New Roman" pitchFamily="18" charset="0"/>
              </a:rPr>
              <a:t>&lt;2+ for 50 hrs</a:t>
            </a:r>
            <a:endParaRPr kumimoji="1" lang="ja-JP" altLang="en-US" dirty="0">
              <a:latin typeface="Times New Roman" pitchFamily="18" charset="0"/>
              <a:cs typeface="Times New Roman" pitchFamily="18" charset="0"/>
            </a:endParaRPr>
          </a:p>
        </p:txBody>
      </p:sp>
      <p:sp>
        <p:nvSpPr>
          <p:cNvPr id="7" name="TextBox 6"/>
          <p:cNvSpPr txBox="1"/>
          <p:nvPr/>
        </p:nvSpPr>
        <p:spPr>
          <a:xfrm>
            <a:off x="4644008" y="1772816"/>
            <a:ext cx="942887" cy="369332"/>
          </a:xfrm>
          <a:prstGeom prst="rect">
            <a:avLst/>
          </a:prstGeom>
          <a:noFill/>
        </p:spPr>
        <p:txBody>
          <a:bodyPr wrap="none" rtlCol="0">
            <a:spAutoFit/>
          </a:bodyPr>
          <a:lstStyle/>
          <a:p>
            <a:r>
              <a:rPr kumimoji="1" lang="en-US" altLang="ja-JP" dirty="0" err="1" smtClean="0">
                <a:latin typeface="Times New Roman" pitchFamily="18" charset="0"/>
                <a:cs typeface="Times New Roman" pitchFamily="18" charset="0"/>
              </a:rPr>
              <a:t>Kp</a:t>
            </a:r>
            <a:r>
              <a:rPr lang="ja-JP" altLang="en-US" dirty="0" smtClean="0">
                <a:latin typeface="Times New Roman" pitchFamily="18" charset="0"/>
                <a:cs typeface="Times New Roman" pitchFamily="18" charset="0"/>
              </a:rPr>
              <a:t>≦</a:t>
            </a:r>
            <a:r>
              <a:rPr lang="en-US" altLang="ja-JP" dirty="0" smtClean="0">
                <a:latin typeface="Times New Roman" pitchFamily="18" charset="0"/>
                <a:cs typeface="Times New Roman" pitchFamily="18" charset="0"/>
              </a:rPr>
              <a:t>0+</a:t>
            </a:r>
            <a:endParaRPr kumimoji="1" lang="ja-JP" altLang="en-US" dirty="0">
              <a:latin typeface="Times New Roman" pitchFamily="18" charset="0"/>
              <a:cs typeface="Times New Roman" pitchFamily="18" charset="0"/>
            </a:endParaRPr>
          </a:p>
        </p:txBody>
      </p:sp>
      <p:sp>
        <p:nvSpPr>
          <p:cNvPr id="8" name="TextBox 7"/>
          <p:cNvSpPr txBox="1"/>
          <p:nvPr/>
        </p:nvSpPr>
        <p:spPr>
          <a:xfrm>
            <a:off x="25383" y="4437112"/>
            <a:ext cx="1317990" cy="369332"/>
          </a:xfrm>
          <a:prstGeom prst="rect">
            <a:avLst/>
          </a:prstGeom>
          <a:noFill/>
        </p:spPr>
        <p:txBody>
          <a:bodyPr wrap="none" rtlCol="0">
            <a:spAutoFit/>
          </a:bodyPr>
          <a:lstStyle/>
          <a:p>
            <a:r>
              <a:rPr kumimoji="1" lang="en-US" altLang="ja-JP" dirty="0" smtClean="0">
                <a:latin typeface="Times New Roman" pitchFamily="18" charset="0"/>
                <a:cs typeface="Times New Roman" pitchFamily="18" charset="0"/>
              </a:rPr>
              <a:t>0+&lt;</a:t>
            </a:r>
            <a:r>
              <a:rPr kumimoji="1" lang="en-US" altLang="ja-JP" dirty="0" err="1" smtClean="0">
                <a:latin typeface="Times New Roman" pitchFamily="18" charset="0"/>
                <a:cs typeface="Times New Roman" pitchFamily="18" charset="0"/>
              </a:rPr>
              <a:t>Kp</a:t>
            </a:r>
            <a:r>
              <a:rPr kumimoji="1" lang="ja-JP" altLang="en-US" dirty="0" smtClean="0">
                <a:latin typeface="Times New Roman" pitchFamily="18" charset="0"/>
                <a:cs typeface="Times New Roman" pitchFamily="18" charset="0"/>
              </a:rPr>
              <a:t>≦</a:t>
            </a:r>
            <a:r>
              <a:rPr kumimoji="1" lang="en-US" altLang="ja-JP" dirty="0" smtClean="0">
                <a:latin typeface="Times New Roman" pitchFamily="18" charset="0"/>
                <a:cs typeface="Times New Roman" pitchFamily="18" charset="0"/>
              </a:rPr>
              <a:t>1+</a:t>
            </a:r>
            <a:endParaRPr kumimoji="1" lang="ja-JP" altLang="en-US" dirty="0">
              <a:latin typeface="Times New Roman" pitchFamily="18" charset="0"/>
              <a:cs typeface="Times New Roman" pitchFamily="18" charset="0"/>
            </a:endParaRPr>
          </a:p>
        </p:txBody>
      </p:sp>
      <p:sp>
        <p:nvSpPr>
          <p:cNvPr id="9" name="TextBox 8"/>
          <p:cNvSpPr txBox="1"/>
          <p:nvPr/>
        </p:nvSpPr>
        <p:spPr>
          <a:xfrm>
            <a:off x="3059832" y="4437112"/>
            <a:ext cx="1317990" cy="369332"/>
          </a:xfrm>
          <a:prstGeom prst="rect">
            <a:avLst/>
          </a:prstGeom>
          <a:noFill/>
        </p:spPr>
        <p:txBody>
          <a:bodyPr wrap="none" rtlCol="0">
            <a:spAutoFit/>
          </a:bodyPr>
          <a:lstStyle/>
          <a:p>
            <a:r>
              <a:rPr lang="en-US" altLang="ja-JP" dirty="0" smtClean="0">
                <a:latin typeface="Times New Roman" pitchFamily="18" charset="0"/>
                <a:cs typeface="Times New Roman" pitchFamily="18" charset="0"/>
              </a:rPr>
              <a:t>1</a:t>
            </a:r>
            <a:r>
              <a:rPr kumimoji="1" lang="en-US" altLang="ja-JP" dirty="0" smtClean="0">
                <a:latin typeface="Times New Roman" pitchFamily="18" charset="0"/>
                <a:cs typeface="Times New Roman" pitchFamily="18" charset="0"/>
              </a:rPr>
              <a:t>+&lt;</a:t>
            </a:r>
            <a:r>
              <a:rPr kumimoji="1" lang="en-US" altLang="ja-JP" dirty="0" err="1" smtClean="0">
                <a:latin typeface="Times New Roman" pitchFamily="18" charset="0"/>
                <a:cs typeface="Times New Roman" pitchFamily="18" charset="0"/>
              </a:rPr>
              <a:t>Kp</a:t>
            </a:r>
            <a:r>
              <a:rPr kumimoji="1" lang="ja-JP" altLang="en-US" dirty="0" smtClean="0">
                <a:latin typeface="Times New Roman" pitchFamily="18" charset="0"/>
                <a:cs typeface="Times New Roman" pitchFamily="18" charset="0"/>
              </a:rPr>
              <a:t>≦</a:t>
            </a:r>
            <a:r>
              <a:rPr lang="en-US" altLang="ja-JP" dirty="0" smtClean="0">
                <a:latin typeface="Times New Roman" pitchFamily="18" charset="0"/>
                <a:cs typeface="Times New Roman" pitchFamily="18" charset="0"/>
              </a:rPr>
              <a:t>2</a:t>
            </a:r>
            <a:r>
              <a:rPr kumimoji="1" lang="en-US" altLang="ja-JP" dirty="0" smtClean="0">
                <a:latin typeface="Times New Roman" pitchFamily="18" charset="0"/>
                <a:cs typeface="Times New Roman" pitchFamily="18" charset="0"/>
              </a:rPr>
              <a:t>+</a:t>
            </a:r>
            <a:endParaRPr kumimoji="1" lang="ja-JP" altLang="en-US" dirty="0">
              <a:latin typeface="Times New Roman" pitchFamily="18" charset="0"/>
              <a:cs typeface="Times New Roman" pitchFamily="18" charset="0"/>
            </a:endParaRPr>
          </a:p>
        </p:txBody>
      </p:sp>
      <p:sp>
        <p:nvSpPr>
          <p:cNvPr id="10" name="TextBox 9"/>
          <p:cNvSpPr txBox="1"/>
          <p:nvPr/>
        </p:nvSpPr>
        <p:spPr>
          <a:xfrm>
            <a:off x="6300192" y="4437112"/>
            <a:ext cx="841897" cy="369332"/>
          </a:xfrm>
          <a:prstGeom prst="rect">
            <a:avLst/>
          </a:prstGeom>
          <a:noFill/>
        </p:spPr>
        <p:txBody>
          <a:bodyPr wrap="none" rtlCol="0">
            <a:spAutoFit/>
          </a:bodyPr>
          <a:lstStyle/>
          <a:p>
            <a:r>
              <a:rPr kumimoji="1" lang="en-US" altLang="ja-JP" dirty="0" err="1" smtClean="0">
                <a:latin typeface="Times New Roman" pitchFamily="18" charset="0"/>
                <a:cs typeface="Times New Roman" pitchFamily="18" charset="0"/>
              </a:rPr>
              <a:t>Kp</a:t>
            </a:r>
            <a:r>
              <a:rPr kumimoji="1" lang="en-US" altLang="ja-JP" dirty="0" smtClean="0">
                <a:latin typeface="Times New Roman" pitchFamily="18" charset="0"/>
                <a:cs typeface="Times New Roman" pitchFamily="18" charset="0"/>
              </a:rPr>
              <a:t>&gt;2+</a:t>
            </a:r>
            <a:endParaRPr kumimoji="1" lang="ja-JP" altLang="en-US" dirty="0">
              <a:latin typeface="Times New Roman" pitchFamily="18" charset="0"/>
              <a:cs typeface="Times New Roman" pitchFamily="18" charset="0"/>
            </a:endParaRPr>
          </a:p>
        </p:txBody>
      </p:sp>
      <p:sp>
        <p:nvSpPr>
          <p:cNvPr id="11" name="タイトル 1"/>
          <p:cNvSpPr>
            <a:spLocks noGrp="1"/>
          </p:cNvSpPr>
          <p:nvPr>
            <p:ph type="title" sz="quarter"/>
          </p:nvPr>
        </p:nvSpPr>
        <p:spPr>
          <a:xfrm>
            <a:off x="0" y="428604"/>
            <a:ext cx="9144000" cy="928686"/>
          </a:xfrm>
        </p:spPr>
        <p:txBody>
          <a:bodyPr>
            <a:noAutofit/>
          </a:bodyPr>
          <a:lstStyle/>
          <a:p>
            <a:r>
              <a:rPr lang="en-US" altLang="ja-JP" sz="2400" dirty="0" smtClean="0">
                <a:latin typeface="Times New Roman" pitchFamily="18" charset="0"/>
                <a:ea typeface="+mn-ea"/>
                <a:cs typeface="Times New Roman" pitchFamily="18" charset="0"/>
              </a:rPr>
              <a:t>Statistical distribution of east-west velocities with several </a:t>
            </a:r>
            <a:r>
              <a:rPr lang="en-US" altLang="ja-JP" sz="2400" dirty="0" err="1" smtClean="0">
                <a:latin typeface="Times New Roman" pitchFamily="18" charset="0"/>
                <a:ea typeface="+mn-ea"/>
                <a:cs typeface="Times New Roman" pitchFamily="18" charset="0"/>
              </a:rPr>
              <a:t>Kp</a:t>
            </a:r>
            <a:r>
              <a:rPr lang="en-US" altLang="ja-JP" sz="2400" dirty="0" smtClean="0">
                <a:latin typeface="Times New Roman" pitchFamily="18" charset="0"/>
                <a:ea typeface="+mn-ea"/>
                <a:cs typeface="Times New Roman" pitchFamily="18" charset="0"/>
              </a:rPr>
              <a:t> ranges in spring (Feb to Apr) from December, 2006 to April, 2011.</a:t>
            </a:r>
            <a:endParaRPr lang="ja-JP" altLang="en-US" sz="2400" dirty="0">
              <a:latin typeface="Times New Roman" pitchFamily="18" charset="0"/>
              <a:ea typeface="+mn-ea"/>
              <a:cs typeface="Times New Roman" pitchFamily="18" charset="0"/>
            </a:endParaRPr>
          </a:p>
        </p:txBody>
      </p:sp>
      <p:sp>
        <p:nvSpPr>
          <p:cNvPr id="12" name="正方形/長方形 195"/>
          <p:cNvSpPr/>
          <p:nvPr/>
        </p:nvSpPr>
        <p:spPr>
          <a:xfrm rot="5400000">
            <a:off x="7647149" y="3145632"/>
            <a:ext cx="759022" cy="46166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altLang="ja-JP" sz="2400" dirty="0" smtClean="0">
                <a:ln w="11430"/>
                <a:solidFill>
                  <a:srgbClr val="FF0000"/>
                </a:solidFill>
                <a:latin typeface="Times New Roman" pitchFamily="18" charset="0"/>
                <a:cs typeface="Times New Roman" pitchFamily="18" charset="0"/>
              </a:rPr>
              <a:t>East</a:t>
            </a:r>
            <a:endParaRPr lang="ja-JP" altLang="en-US" sz="2400" cap="none" spc="0" dirty="0">
              <a:ln w="11430"/>
              <a:solidFill>
                <a:srgbClr val="FF0000"/>
              </a:solidFill>
              <a:latin typeface="Times New Roman" pitchFamily="18" charset="0"/>
              <a:cs typeface="Times New Roman" pitchFamily="18" charset="0"/>
            </a:endParaRPr>
          </a:p>
        </p:txBody>
      </p:sp>
      <p:sp>
        <p:nvSpPr>
          <p:cNvPr id="13" name="正方形/長方形 196"/>
          <p:cNvSpPr/>
          <p:nvPr/>
        </p:nvSpPr>
        <p:spPr>
          <a:xfrm rot="5400000">
            <a:off x="7611374" y="1578218"/>
            <a:ext cx="791627" cy="46166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altLang="ja-JP" sz="2400" dirty="0" smtClean="0">
                <a:ln w="11430"/>
                <a:solidFill>
                  <a:schemeClr val="tx2">
                    <a:lumMod val="90000"/>
                    <a:lumOff val="10000"/>
                  </a:schemeClr>
                </a:solidFill>
                <a:latin typeface="Times New Roman" pitchFamily="18" charset="0"/>
                <a:cs typeface="Times New Roman" pitchFamily="18" charset="0"/>
              </a:rPr>
              <a:t>West</a:t>
            </a:r>
            <a:endParaRPr lang="ja-JP" altLang="en-US" sz="2400" cap="none" spc="0" dirty="0">
              <a:ln w="11430"/>
              <a:solidFill>
                <a:schemeClr val="tx2">
                  <a:lumMod val="90000"/>
                  <a:lumOff val="10000"/>
                </a:schemeClr>
              </a:solidFill>
              <a:latin typeface="Times New Roman" pitchFamily="18" charset="0"/>
              <a:cs typeface="Times New Roman"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plot_kp_page_26.jpg"/>
          <p:cNvPicPr>
            <a:picLocks noChangeAspect="1"/>
          </p:cNvPicPr>
          <p:nvPr/>
        </p:nvPicPr>
        <p:blipFill>
          <a:blip r:embed="rId2" cstate="print"/>
          <a:srcRect l="22759" t="20617" r="20342" b="5750"/>
          <a:stretch>
            <a:fillRect/>
          </a:stretch>
        </p:blipFill>
        <p:spPr>
          <a:xfrm>
            <a:off x="5076056" y="1700808"/>
            <a:ext cx="2520000" cy="2520000"/>
          </a:xfrm>
          <a:prstGeom prst="rect">
            <a:avLst/>
          </a:prstGeom>
        </p:spPr>
      </p:pic>
      <p:pic>
        <p:nvPicPr>
          <p:cNvPr id="12" name="图片 11" descr="plot_kp_page_27.jpg"/>
          <p:cNvPicPr>
            <a:picLocks noChangeAspect="1"/>
          </p:cNvPicPr>
          <p:nvPr/>
        </p:nvPicPr>
        <p:blipFill>
          <a:blip r:embed="rId3" cstate="print"/>
          <a:srcRect l="25035" t="20617" r="20342" b="8695"/>
          <a:stretch>
            <a:fillRect/>
          </a:stretch>
        </p:blipFill>
        <p:spPr>
          <a:xfrm>
            <a:off x="755856" y="4293096"/>
            <a:ext cx="2520000" cy="2520000"/>
          </a:xfrm>
          <a:prstGeom prst="rect">
            <a:avLst/>
          </a:prstGeom>
        </p:spPr>
      </p:pic>
      <p:pic>
        <p:nvPicPr>
          <p:cNvPr id="13" name="图片 12" descr="plot_kp_page_28.jpg"/>
          <p:cNvPicPr>
            <a:picLocks noChangeAspect="1"/>
          </p:cNvPicPr>
          <p:nvPr/>
        </p:nvPicPr>
        <p:blipFill>
          <a:blip r:embed="rId4" cstate="print"/>
          <a:srcRect l="25035" t="20617" r="20342" b="8695"/>
          <a:stretch>
            <a:fillRect/>
          </a:stretch>
        </p:blipFill>
        <p:spPr>
          <a:xfrm>
            <a:off x="3924208" y="4293096"/>
            <a:ext cx="2520000" cy="2520000"/>
          </a:xfrm>
          <a:prstGeom prst="rect">
            <a:avLst/>
          </a:prstGeom>
        </p:spPr>
      </p:pic>
      <p:pic>
        <p:nvPicPr>
          <p:cNvPr id="14" name="图片 13" descr="plot_kp_page_29.jpg"/>
          <p:cNvPicPr>
            <a:picLocks noChangeAspect="1"/>
          </p:cNvPicPr>
          <p:nvPr/>
        </p:nvPicPr>
        <p:blipFill>
          <a:blip r:embed="rId5" cstate="print"/>
          <a:srcRect l="22759" t="20617" r="20342" b="5750"/>
          <a:stretch>
            <a:fillRect/>
          </a:stretch>
        </p:blipFill>
        <p:spPr>
          <a:xfrm>
            <a:off x="6588504" y="4293376"/>
            <a:ext cx="2520000" cy="2520000"/>
          </a:xfrm>
          <a:prstGeom prst="rect">
            <a:avLst/>
          </a:prstGeom>
        </p:spPr>
      </p:pic>
      <p:pic>
        <p:nvPicPr>
          <p:cNvPr id="15" name="图片 14" descr="plot_kp_page_30.jpg"/>
          <p:cNvPicPr>
            <a:picLocks noChangeAspect="1"/>
          </p:cNvPicPr>
          <p:nvPr/>
        </p:nvPicPr>
        <p:blipFill>
          <a:blip r:embed="rId6" cstate="print"/>
          <a:srcRect l="22759" t="20617" r="20342" b="5750"/>
          <a:stretch>
            <a:fillRect/>
          </a:stretch>
        </p:blipFill>
        <p:spPr>
          <a:xfrm>
            <a:off x="2268024" y="1700808"/>
            <a:ext cx="2520000" cy="2520000"/>
          </a:xfrm>
          <a:prstGeom prst="rect">
            <a:avLst/>
          </a:prstGeom>
        </p:spPr>
      </p:pic>
      <p:pic>
        <p:nvPicPr>
          <p:cNvPr id="2" name="图片 1" descr="plot_kp_page_03.jpg"/>
          <p:cNvPicPr>
            <a:picLocks noChangeAspect="1"/>
          </p:cNvPicPr>
          <p:nvPr/>
        </p:nvPicPr>
        <p:blipFill>
          <a:blip r:embed="rId7" cstate="print"/>
          <a:srcRect l="12554" t="83434" r="31642" b="1902"/>
          <a:stretch>
            <a:fillRect/>
          </a:stretch>
        </p:blipFill>
        <p:spPr>
          <a:xfrm rot="16200000">
            <a:off x="7099151" y="2275806"/>
            <a:ext cx="3051895" cy="1037803"/>
          </a:xfrm>
          <a:prstGeom prst="rect">
            <a:avLst/>
          </a:prstGeom>
        </p:spPr>
      </p:pic>
      <p:sp>
        <p:nvSpPr>
          <p:cNvPr id="3" name="TextBox 2"/>
          <p:cNvSpPr txBox="1"/>
          <p:nvPr/>
        </p:nvSpPr>
        <p:spPr>
          <a:xfrm>
            <a:off x="78307" y="1763524"/>
            <a:ext cx="2903359" cy="369332"/>
          </a:xfrm>
          <a:prstGeom prst="rect">
            <a:avLst/>
          </a:prstGeom>
          <a:noFill/>
        </p:spPr>
        <p:txBody>
          <a:bodyPr wrap="none" rtlCol="0">
            <a:spAutoFit/>
          </a:bodyPr>
          <a:lstStyle/>
          <a:p>
            <a:r>
              <a:rPr kumimoji="1" lang="en-US" altLang="ja-JP" dirty="0" err="1" smtClean="0">
                <a:latin typeface="Times New Roman" pitchFamily="18" charset="0"/>
                <a:cs typeface="Times New Roman" pitchFamily="18" charset="0"/>
              </a:rPr>
              <a:t>Kp</a:t>
            </a:r>
            <a:r>
              <a:rPr kumimoji="1" lang="en-US" altLang="ja-JP" dirty="0" smtClean="0">
                <a:latin typeface="Times New Roman" pitchFamily="18" charset="0"/>
                <a:cs typeface="Times New Roman" pitchFamily="18" charset="0"/>
              </a:rPr>
              <a:t>&lt;0+ and </a:t>
            </a:r>
            <a:r>
              <a:rPr kumimoji="1" lang="en-US" altLang="ja-JP" dirty="0" err="1" smtClean="0">
                <a:latin typeface="Times New Roman" pitchFamily="18" charset="0"/>
                <a:cs typeface="Times New Roman" pitchFamily="18" charset="0"/>
              </a:rPr>
              <a:t>Kp</a:t>
            </a:r>
            <a:r>
              <a:rPr kumimoji="1" lang="en-US" altLang="ja-JP" dirty="0" smtClean="0">
                <a:latin typeface="Times New Roman" pitchFamily="18" charset="0"/>
                <a:cs typeface="Times New Roman" pitchFamily="18" charset="0"/>
              </a:rPr>
              <a:t>&lt;2+ for 50 hrs</a:t>
            </a:r>
            <a:endParaRPr kumimoji="1" lang="ja-JP" altLang="en-US" dirty="0">
              <a:latin typeface="Times New Roman" pitchFamily="18" charset="0"/>
              <a:cs typeface="Times New Roman" pitchFamily="18" charset="0"/>
            </a:endParaRPr>
          </a:p>
        </p:txBody>
      </p:sp>
      <p:sp>
        <p:nvSpPr>
          <p:cNvPr id="4" name="TextBox 3"/>
          <p:cNvSpPr txBox="1"/>
          <p:nvPr/>
        </p:nvSpPr>
        <p:spPr>
          <a:xfrm>
            <a:off x="4644008" y="1772816"/>
            <a:ext cx="942887" cy="369332"/>
          </a:xfrm>
          <a:prstGeom prst="rect">
            <a:avLst/>
          </a:prstGeom>
          <a:noFill/>
        </p:spPr>
        <p:txBody>
          <a:bodyPr wrap="none" rtlCol="0">
            <a:spAutoFit/>
          </a:bodyPr>
          <a:lstStyle/>
          <a:p>
            <a:r>
              <a:rPr kumimoji="1" lang="en-US" altLang="ja-JP" dirty="0" err="1" smtClean="0">
                <a:latin typeface="Times New Roman" pitchFamily="18" charset="0"/>
                <a:cs typeface="Times New Roman" pitchFamily="18" charset="0"/>
              </a:rPr>
              <a:t>Kp</a:t>
            </a:r>
            <a:r>
              <a:rPr lang="ja-JP" altLang="en-US" dirty="0" smtClean="0">
                <a:latin typeface="Times New Roman" pitchFamily="18" charset="0"/>
                <a:cs typeface="Times New Roman" pitchFamily="18" charset="0"/>
              </a:rPr>
              <a:t>≦</a:t>
            </a:r>
            <a:r>
              <a:rPr lang="en-US" altLang="ja-JP" dirty="0" smtClean="0">
                <a:latin typeface="Times New Roman" pitchFamily="18" charset="0"/>
                <a:cs typeface="Times New Roman" pitchFamily="18" charset="0"/>
              </a:rPr>
              <a:t>0+</a:t>
            </a:r>
            <a:endParaRPr kumimoji="1" lang="ja-JP" altLang="en-US" dirty="0">
              <a:latin typeface="Times New Roman" pitchFamily="18" charset="0"/>
              <a:cs typeface="Times New Roman" pitchFamily="18" charset="0"/>
            </a:endParaRPr>
          </a:p>
        </p:txBody>
      </p:sp>
      <p:sp>
        <p:nvSpPr>
          <p:cNvPr id="5" name="TextBox 4"/>
          <p:cNvSpPr txBox="1"/>
          <p:nvPr/>
        </p:nvSpPr>
        <p:spPr>
          <a:xfrm>
            <a:off x="25383" y="4437112"/>
            <a:ext cx="1317990" cy="369332"/>
          </a:xfrm>
          <a:prstGeom prst="rect">
            <a:avLst/>
          </a:prstGeom>
          <a:noFill/>
        </p:spPr>
        <p:txBody>
          <a:bodyPr wrap="none" rtlCol="0">
            <a:spAutoFit/>
          </a:bodyPr>
          <a:lstStyle/>
          <a:p>
            <a:r>
              <a:rPr kumimoji="1" lang="en-US" altLang="ja-JP" dirty="0" smtClean="0">
                <a:latin typeface="Times New Roman" pitchFamily="18" charset="0"/>
                <a:cs typeface="Times New Roman" pitchFamily="18" charset="0"/>
              </a:rPr>
              <a:t>0+&lt;</a:t>
            </a:r>
            <a:r>
              <a:rPr kumimoji="1" lang="en-US" altLang="ja-JP" dirty="0" err="1" smtClean="0">
                <a:latin typeface="Times New Roman" pitchFamily="18" charset="0"/>
                <a:cs typeface="Times New Roman" pitchFamily="18" charset="0"/>
              </a:rPr>
              <a:t>Kp</a:t>
            </a:r>
            <a:r>
              <a:rPr kumimoji="1" lang="ja-JP" altLang="en-US" dirty="0" smtClean="0">
                <a:latin typeface="Times New Roman" pitchFamily="18" charset="0"/>
                <a:cs typeface="Times New Roman" pitchFamily="18" charset="0"/>
              </a:rPr>
              <a:t>≦</a:t>
            </a:r>
            <a:r>
              <a:rPr kumimoji="1" lang="en-US" altLang="ja-JP" dirty="0" smtClean="0">
                <a:latin typeface="Times New Roman" pitchFamily="18" charset="0"/>
                <a:cs typeface="Times New Roman" pitchFamily="18" charset="0"/>
              </a:rPr>
              <a:t>1+</a:t>
            </a:r>
            <a:endParaRPr kumimoji="1" lang="ja-JP" altLang="en-US" dirty="0">
              <a:latin typeface="Times New Roman" pitchFamily="18" charset="0"/>
              <a:cs typeface="Times New Roman" pitchFamily="18" charset="0"/>
            </a:endParaRPr>
          </a:p>
        </p:txBody>
      </p:sp>
      <p:sp>
        <p:nvSpPr>
          <p:cNvPr id="6" name="TextBox 5"/>
          <p:cNvSpPr txBox="1"/>
          <p:nvPr/>
        </p:nvSpPr>
        <p:spPr>
          <a:xfrm>
            <a:off x="3059832" y="4437112"/>
            <a:ext cx="1317990" cy="369332"/>
          </a:xfrm>
          <a:prstGeom prst="rect">
            <a:avLst/>
          </a:prstGeom>
          <a:noFill/>
        </p:spPr>
        <p:txBody>
          <a:bodyPr wrap="none" rtlCol="0">
            <a:spAutoFit/>
          </a:bodyPr>
          <a:lstStyle/>
          <a:p>
            <a:r>
              <a:rPr lang="en-US" altLang="ja-JP" dirty="0" smtClean="0">
                <a:latin typeface="Times New Roman" pitchFamily="18" charset="0"/>
                <a:cs typeface="Times New Roman" pitchFamily="18" charset="0"/>
              </a:rPr>
              <a:t>1</a:t>
            </a:r>
            <a:r>
              <a:rPr kumimoji="1" lang="en-US" altLang="ja-JP" dirty="0" smtClean="0">
                <a:latin typeface="Times New Roman" pitchFamily="18" charset="0"/>
                <a:cs typeface="Times New Roman" pitchFamily="18" charset="0"/>
              </a:rPr>
              <a:t>+&lt;</a:t>
            </a:r>
            <a:r>
              <a:rPr kumimoji="1" lang="en-US" altLang="ja-JP" dirty="0" err="1" smtClean="0">
                <a:latin typeface="Times New Roman" pitchFamily="18" charset="0"/>
                <a:cs typeface="Times New Roman" pitchFamily="18" charset="0"/>
              </a:rPr>
              <a:t>Kp</a:t>
            </a:r>
            <a:r>
              <a:rPr kumimoji="1" lang="ja-JP" altLang="en-US" dirty="0" smtClean="0">
                <a:latin typeface="Times New Roman" pitchFamily="18" charset="0"/>
                <a:cs typeface="Times New Roman" pitchFamily="18" charset="0"/>
              </a:rPr>
              <a:t>≦</a:t>
            </a:r>
            <a:r>
              <a:rPr lang="en-US" altLang="ja-JP" dirty="0" smtClean="0">
                <a:latin typeface="Times New Roman" pitchFamily="18" charset="0"/>
                <a:cs typeface="Times New Roman" pitchFamily="18" charset="0"/>
              </a:rPr>
              <a:t>2</a:t>
            </a:r>
            <a:r>
              <a:rPr kumimoji="1" lang="en-US" altLang="ja-JP" dirty="0" smtClean="0">
                <a:latin typeface="Times New Roman" pitchFamily="18" charset="0"/>
                <a:cs typeface="Times New Roman" pitchFamily="18" charset="0"/>
              </a:rPr>
              <a:t>+</a:t>
            </a:r>
            <a:endParaRPr kumimoji="1" lang="ja-JP" altLang="en-US" dirty="0">
              <a:latin typeface="Times New Roman" pitchFamily="18" charset="0"/>
              <a:cs typeface="Times New Roman" pitchFamily="18" charset="0"/>
            </a:endParaRPr>
          </a:p>
        </p:txBody>
      </p:sp>
      <p:sp>
        <p:nvSpPr>
          <p:cNvPr id="7" name="TextBox 6"/>
          <p:cNvSpPr txBox="1"/>
          <p:nvPr/>
        </p:nvSpPr>
        <p:spPr>
          <a:xfrm>
            <a:off x="6300192" y="4437112"/>
            <a:ext cx="841897" cy="369332"/>
          </a:xfrm>
          <a:prstGeom prst="rect">
            <a:avLst/>
          </a:prstGeom>
          <a:noFill/>
        </p:spPr>
        <p:txBody>
          <a:bodyPr wrap="none" rtlCol="0">
            <a:spAutoFit/>
          </a:bodyPr>
          <a:lstStyle/>
          <a:p>
            <a:r>
              <a:rPr kumimoji="1" lang="en-US" altLang="ja-JP" dirty="0" err="1" smtClean="0">
                <a:latin typeface="Times New Roman" pitchFamily="18" charset="0"/>
                <a:cs typeface="Times New Roman" pitchFamily="18" charset="0"/>
              </a:rPr>
              <a:t>Kp</a:t>
            </a:r>
            <a:r>
              <a:rPr kumimoji="1" lang="en-US" altLang="ja-JP" dirty="0" smtClean="0">
                <a:latin typeface="Times New Roman" pitchFamily="18" charset="0"/>
                <a:cs typeface="Times New Roman" pitchFamily="18" charset="0"/>
              </a:rPr>
              <a:t>&gt;2+</a:t>
            </a:r>
            <a:endParaRPr kumimoji="1" lang="ja-JP" altLang="en-US" dirty="0">
              <a:latin typeface="Times New Roman" pitchFamily="18" charset="0"/>
              <a:cs typeface="Times New Roman" pitchFamily="18" charset="0"/>
            </a:endParaRPr>
          </a:p>
        </p:txBody>
      </p:sp>
      <p:sp>
        <p:nvSpPr>
          <p:cNvPr id="8" name="タイトル 1"/>
          <p:cNvSpPr>
            <a:spLocks noGrp="1"/>
          </p:cNvSpPr>
          <p:nvPr>
            <p:ph type="title" sz="quarter"/>
          </p:nvPr>
        </p:nvSpPr>
        <p:spPr>
          <a:xfrm>
            <a:off x="0" y="428604"/>
            <a:ext cx="9144000" cy="928686"/>
          </a:xfrm>
        </p:spPr>
        <p:txBody>
          <a:bodyPr>
            <a:noAutofit/>
          </a:bodyPr>
          <a:lstStyle/>
          <a:p>
            <a:r>
              <a:rPr lang="en-US" altLang="ja-JP" sz="2400" dirty="0" smtClean="0">
                <a:latin typeface="Times New Roman" pitchFamily="18" charset="0"/>
                <a:ea typeface="+mn-ea"/>
                <a:cs typeface="Times New Roman" pitchFamily="18" charset="0"/>
              </a:rPr>
              <a:t>Statistical distribution of east-west velocities with several </a:t>
            </a:r>
            <a:r>
              <a:rPr lang="en-US" altLang="ja-JP" sz="2400" dirty="0" err="1" smtClean="0">
                <a:latin typeface="Times New Roman" pitchFamily="18" charset="0"/>
                <a:ea typeface="+mn-ea"/>
                <a:cs typeface="Times New Roman" pitchFamily="18" charset="0"/>
              </a:rPr>
              <a:t>Kp</a:t>
            </a:r>
            <a:r>
              <a:rPr lang="en-US" altLang="ja-JP" sz="2400" dirty="0" smtClean="0">
                <a:latin typeface="Times New Roman" pitchFamily="18" charset="0"/>
                <a:ea typeface="+mn-ea"/>
                <a:cs typeface="Times New Roman" pitchFamily="18" charset="0"/>
              </a:rPr>
              <a:t> ranges in summer (May to Jul) from December, 2006 to April, 2011.</a:t>
            </a:r>
            <a:endParaRPr lang="ja-JP" altLang="en-US" sz="2400" dirty="0">
              <a:latin typeface="Times New Roman" pitchFamily="18" charset="0"/>
              <a:ea typeface="+mn-ea"/>
              <a:cs typeface="Times New Roman" pitchFamily="18" charset="0"/>
            </a:endParaRPr>
          </a:p>
        </p:txBody>
      </p:sp>
      <p:sp>
        <p:nvSpPr>
          <p:cNvPr id="9" name="正方形/長方形 195"/>
          <p:cNvSpPr/>
          <p:nvPr/>
        </p:nvSpPr>
        <p:spPr>
          <a:xfrm rot="5400000">
            <a:off x="7647149" y="3145632"/>
            <a:ext cx="759022" cy="46166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altLang="ja-JP" sz="2400" dirty="0" smtClean="0">
                <a:ln w="11430"/>
                <a:solidFill>
                  <a:srgbClr val="FF0000"/>
                </a:solidFill>
                <a:latin typeface="Times New Roman" pitchFamily="18" charset="0"/>
                <a:cs typeface="Times New Roman" pitchFamily="18" charset="0"/>
              </a:rPr>
              <a:t>East</a:t>
            </a:r>
            <a:endParaRPr lang="ja-JP" altLang="en-US" sz="2400" cap="none" spc="0" dirty="0">
              <a:ln w="11430"/>
              <a:solidFill>
                <a:srgbClr val="FF0000"/>
              </a:solidFill>
              <a:latin typeface="Times New Roman" pitchFamily="18" charset="0"/>
              <a:cs typeface="Times New Roman" pitchFamily="18" charset="0"/>
            </a:endParaRPr>
          </a:p>
        </p:txBody>
      </p:sp>
      <p:sp>
        <p:nvSpPr>
          <p:cNvPr id="10" name="正方形/長方形 196"/>
          <p:cNvSpPr/>
          <p:nvPr/>
        </p:nvSpPr>
        <p:spPr>
          <a:xfrm rot="5400000">
            <a:off x="7611374" y="1578218"/>
            <a:ext cx="791627" cy="46166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altLang="ja-JP" sz="2400" dirty="0" smtClean="0">
                <a:ln w="11430"/>
                <a:solidFill>
                  <a:schemeClr val="tx2">
                    <a:lumMod val="90000"/>
                    <a:lumOff val="10000"/>
                  </a:schemeClr>
                </a:solidFill>
                <a:latin typeface="Times New Roman" pitchFamily="18" charset="0"/>
                <a:cs typeface="Times New Roman" pitchFamily="18" charset="0"/>
              </a:rPr>
              <a:t>West</a:t>
            </a:r>
            <a:endParaRPr lang="ja-JP" altLang="en-US" sz="2400" cap="none" spc="0" dirty="0">
              <a:ln w="11430"/>
              <a:solidFill>
                <a:schemeClr val="tx2">
                  <a:lumMod val="90000"/>
                  <a:lumOff val="10000"/>
                </a:schemeClr>
              </a:solidFill>
              <a:latin typeface="Times New Roman" pitchFamily="18" charset="0"/>
              <a:cs typeface="Times New Roman"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plot_kp_page_38.jpg"/>
          <p:cNvPicPr>
            <a:picLocks noChangeAspect="1"/>
          </p:cNvPicPr>
          <p:nvPr/>
        </p:nvPicPr>
        <p:blipFill>
          <a:blip r:embed="rId2" cstate="print"/>
          <a:srcRect l="22967" t="19914" r="21257" b="6589"/>
          <a:stretch>
            <a:fillRect/>
          </a:stretch>
        </p:blipFill>
        <p:spPr>
          <a:xfrm>
            <a:off x="5220072" y="1700808"/>
            <a:ext cx="2474891" cy="2520000"/>
          </a:xfrm>
          <a:prstGeom prst="rect">
            <a:avLst/>
          </a:prstGeom>
        </p:spPr>
      </p:pic>
      <p:pic>
        <p:nvPicPr>
          <p:cNvPr id="12" name="图片 11" descr="plot_kp_page_39.jpg"/>
          <p:cNvPicPr>
            <a:picLocks noChangeAspect="1"/>
          </p:cNvPicPr>
          <p:nvPr/>
        </p:nvPicPr>
        <p:blipFill>
          <a:blip r:embed="rId3" cstate="print"/>
          <a:srcRect l="24607" t="20471" r="21257" b="6589"/>
          <a:stretch>
            <a:fillRect/>
          </a:stretch>
        </p:blipFill>
        <p:spPr>
          <a:xfrm>
            <a:off x="899592" y="4338000"/>
            <a:ext cx="2420440" cy="2520000"/>
          </a:xfrm>
          <a:prstGeom prst="rect">
            <a:avLst/>
          </a:prstGeom>
        </p:spPr>
      </p:pic>
      <p:pic>
        <p:nvPicPr>
          <p:cNvPr id="13" name="图片 12" descr="plot_kp_page_40.jpg"/>
          <p:cNvPicPr>
            <a:picLocks noChangeAspect="1"/>
          </p:cNvPicPr>
          <p:nvPr/>
        </p:nvPicPr>
        <p:blipFill>
          <a:blip r:embed="rId4" cstate="print"/>
          <a:srcRect l="24607" t="20529" r="21257" b="7397"/>
          <a:stretch>
            <a:fillRect/>
          </a:stretch>
        </p:blipFill>
        <p:spPr>
          <a:xfrm>
            <a:off x="3778700" y="4338000"/>
            <a:ext cx="2449484" cy="2520000"/>
          </a:xfrm>
          <a:prstGeom prst="rect">
            <a:avLst/>
          </a:prstGeom>
        </p:spPr>
      </p:pic>
      <p:pic>
        <p:nvPicPr>
          <p:cNvPr id="14" name="图片 13" descr="plot_kp_page_41.jpg"/>
          <p:cNvPicPr>
            <a:picLocks noChangeAspect="1"/>
          </p:cNvPicPr>
          <p:nvPr/>
        </p:nvPicPr>
        <p:blipFill>
          <a:blip r:embed="rId5" cstate="print"/>
          <a:srcRect l="22944" t="20153" r="21280" b="6589"/>
          <a:stretch>
            <a:fillRect/>
          </a:stretch>
        </p:blipFill>
        <p:spPr>
          <a:xfrm>
            <a:off x="6625563" y="4365384"/>
            <a:ext cx="2482941" cy="2520000"/>
          </a:xfrm>
          <a:prstGeom prst="rect">
            <a:avLst/>
          </a:prstGeom>
        </p:spPr>
      </p:pic>
      <p:pic>
        <p:nvPicPr>
          <p:cNvPr id="15" name="图片 14" descr="plot_kp_page_42.jpg"/>
          <p:cNvPicPr>
            <a:picLocks noChangeAspect="1"/>
          </p:cNvPicPr>
          <p:nvPr/>
        </p:nvPicPr>
        <p:blipFill>
          <a:blip r:embed="rId6" cstate="print"/>
          <a:srcRect l="22967" t="19914" r="21257" b="6589"/>
          <a:stretch>
            <a:fillRect/>
          </a:stretch>
        </p:blipFill>
        <p:spPr>
          <a:xfrm>
            <a:off x="2267744" y="1700808"/>
            <a:ext cx="2474891" cy="2520000"/>
          </a:xfrm>
          <a:prstGeom prst="rect">
            <a:avLst/>
          </a:prstGeom>
        </p:spPr>
      </p:pic>
      <p:pic>
        <p:nvPicPr>
          <p:cNvPr id="2" name="图片 1" descr="plot_kp_page_03.jpg"/>
          <p:cNvPicPr>
            <a:picLocks noChangeAspect="1"/>
          </p:cNvPicPr>
          <p:nvPr/>
        </p:nvPicPr>
        <p:blipFill>
          <a:blip r:embed="rId7" cstate="print"/>
          <a:srcRect l="12554" t="83434" r="31642" b="1902"/>
          <a:stretch>
            <a:fillRect/>
          </a:stretch>
        </p:blipFill>
        <p:spPr>
          <a:xfrm rot="16200000">
            <a:off x="7099151" y="2275806"/>
            <a:ext cx="3051895" cy="1037803"/>
          </a:xfrm>
          <a:prstGeom prst="rect">
            <a:avLst/>
          </a:prstGeom>
        </p:spPr>
      </p:pic>
      <p:sp>
        <p:nvSpPr>
          <p:cNvPr id="3" name="TextBox 2"/>
          <p:cNvSpPr txBox="1"/>
          <p:nvPr/>
        </p:nvSpPr>
        <p:spPr>
          <a:xfrm>
            <a:off x="78307" y="1763524"/>
            <a:ext cx="2903359" cy="369332"/>
          </a:xfrm>
          <a:prstGeom prst="rect">
            <a:avLst/>
          </a:prstGeom>
          <a:noFill/>
        </p:spPr>
        <p:txBody>
          <a:bodyPr wrap="none" rtlCol="0">
            <a:spAutoFit/>
          </a:bodyPr>
          <a:lstStyle/>
          <a:p>
            <a:r>
              <a:rPr kumimoji="1" lang="en-US" altLang="ja-JP" dirty="0" err="1" smtClean="0">
                <a:latin typeface="Times New Roman" pitchFamily="18" charset="0"/>
                <a:cs typeface="Times New Roman" pitchFamily="18" charset="0"/>
              </a:rPr>
              <a:t>Kp</a:t>
            </a:r>
            <a:r>
              <a:rPr kumimoji="1" lang="en-US" altLang="ja-JP" dirty="0" smtClean="0">
                <a:latin typeface="Times New Roman" pitchFamily="18" charset="0"/>
                <a:cs typeface="Times New Roman" pitchFamily="18" charset="0"/>
              </a:rPr>
              <a:t>&lt;0+ and </a:t>
            </a:r>
            <a:r>
              <a:rPr kumimoji="1" lang="en-US" altLang="ja-JP" dirty="0" err="1" smtClean="0">
                <a:latin typeface="Times New Roman" pitchFamily="18" charset="0"/>
                <a:cs typeface="Times New Roman" pitchFamily="18" charset="0"/>
              </a:rPr>
              <a:t>Kp</a:t>
            </a:r>
            <a:r>
              <a:rPr kumimoji="1" lang="en-US" altLang="ja-JP" dirty="0" smtClean="0">
                <a:latin typeface="Times New Roman" pitchFamily="18" charset="0"/>
                <a:cs typeface="Times New Roman" pitchFamily="18" charset="0"/>
              </a:rPr>
              <a:t>&lt;2+ for 50 hrs</a:t>
            </a:r>
            <a:endParaRPr kumimoji="1" lang="ja-JP" altLang="en-US" dirty="0">
              <a:latin typeface="Times New Roman" pitchFamily="18" charset="0"/>
              <a:cs typeface="Times New Roman" pitchFamily="18" charset="0"/>
            </a:endParaRPr>
          </a:p>
        </p:txBody>
      </p:sp>
      <p:sp>
        <p:nvSpPr>
          <p:cNvPr id="4" name="TextBox 3"/>
          <p:cNvSpPr txBox="1"/>
          <p:nvPr/>
        </p:nvSpPr>
        <p:spPr>
          <a:xfrm>
            <a:off x="4644008" y="1772816"/>
            <a:ext cx="942887" cy="369332"/>
          </a:xfrm>
          <a:prstGeom prst="rect">
            <a:avLst/>
          </a:prstGeom>
          <a:noFill/>
        </p:spPr>
        <p:txBody>
          <a:bodyPr wrap="none" rtlCol="0">
            <a:spAutoFit/>
          </a:bodyPr>
          <a:lstStyle/>
          <a:p>
            <a:r>
              <a:rPr kumimoji="1" lang="en-US" altLang="ja-JP" dirty="0" err="1" smtClean="0">
                <a:latin typeface="Times New Roman" pitchFamily="18" charset="0"/>
                <a:cs typeface="Times New Roman" pitchFamily="18" charset="0"/>
              </a:rPr>
              <a:t>Kp</a:t>
            </a:r>
            <a:r>
              <a:rPr lang="ja-JP" altLang="en-US" dirty="0" smtClean="0">
                <a:latin typeface="Times New Roman" pitchFamily="18" charset="0"/>
                <a:cs typeface="Times New Roman" pitchFamily="18" charset="0"/>
              </a:rPr>
              <a:t>≦</a:t>
            </a:r>
            <a:r>
              <a:rPr lang="en-US" altLang="ja-JP" dirty="0" smtClean="0">
                <a:latin typeface="Times New Roman" pitchFamily="18" charset="0"/>
                <a:cs typeface="Times New Roman" pitchFamily="18" charset="0"/>
              </a:rPr>
              <a:t>0+</a:t>
            </a:r>
            <a:endParaRPr kumimoji="1" lang="ja-JP" altLang="en-US" dirty="0">
              <a:latin typeface="Times New Roman" pitchFamily="18" charset="0"/>
              <a:cs typeface="Times New Roman" pitchFamily="18" charset="0"/>
            </a:endParaRPr>
          </a:p>
        </p:txBody>
      </p:sp>
      <p:sp>
        <p:nvSpPr>
          <p:cNvPr id="5" name="TextBox 4"/>
          <p:cNvSpPr txBox="1"/>
          <p:nvPr/>
        </p:nvSpPr>
        <p:spPr>
          <a:xfrm>
            <a:off x="25383" y="4437112"/>
            <a:ext cx="1317990" cy="369332"/>
          </a:xfrm>
          <a:prstGeom prst="rect">
            <a:avLst/>
          </a:prstGeom>
          <a:noFill/>
        </p:spPr>
        <p:txBody>
          <a:bodyPr wrap="none" rtlCol="0">
            <a:spAutoFit/>
          </a:bodyPr>
          <a:lstStyle/>
          <a:p>
            <a:r>
              <a:rPr kumimoji="1" lang="en-US" altLang="ja-JP" dirty="0" smtClean="0">
                <a:latin typeface="Times New Roman" pitchFamily="18" charset="0"/>
                <a:cs typeface="Times New Roman" pitchFamily="18" charset="0"/>
              </a:rPr>
              <a:t>0+&lt;</a:t>
            </a:r>
            <a:r>
              <a:rPr kumimoji="1" lang="en-US" altLang="ja-JP" dirty="0" err="1" smtClean="0">
                <a:latin typeface="Times New Roman" pitchFamily="18" charset="0"/>
                <a:cs typeface="Times New Roman" pitchFamily="18" charset="0"/>
              </a:rPr>
              <a:t>Kp</a:t>
            </a:r>
            <a:r>
              <a:rPr kumimoji="1" lang="ja-JP" altLang="en-US" dirty="0" smtClean="0">
                <a:latin typeface="Times New Roman" pitchFamily="18" charset="0"/>
                <a:cs typeface="Times New Roman" pitchFamily="18" charset="0"/>
              </a:rPr>
              <a:t>≦</a:t>
            </a:r>
            <a:r>
              <a:rPr kumimoji="1" lang="en-US" altLang="ja-JP" dirty="0" smtClean="0">
                <a:latin typeface="Times New Roman" pitchFamily="18" charset="0"/>
                <a:cs typeface="Times New Roman" pitchFamily="18" charset="0"/>
              </a:rPr>
              <a:t>1+</a:t>
            </a:r>
            <a:endParaRPr kumimoji="1" lang="ja-JP" altLang="en-US" dirty="0">
              <a:latin typeface="Times New Roman" pitchFamily="18" charset="0"/>
              <a:cs typeface="Times New Roman" pitchFamily="18" charset="0"/>
            </a:endParaRPr>
          </a:p>
        </p:txBody>
      </p:sp>
      <p:sp>
        <p:nvSpPr>
          <p:cNvPr id="6" name="TextBox 5"/>
          <p:cNvSpPr txBox="1"/>
          <p:nvPr/>
        </p:nvSpPr>
        <p:spPr>
          <a:xfrm>
            <a:off x="3059832" y="4437112"/>
            <a:ext cx="1317990" cy="369332"/>
          </a:xfrm>
          <a:prstGeom prst="rect">
            <a:avLst/>
          </a:prstGeom>
          <a:noFill/>
        </p:spPr>
        <p:txBody>
          <a:bodyPr wrap="none" rtlCol="0">
            <a:spAutoFit/>
          </a:bodyPr>
          <a:lstStyle/>
          <a:p>
            <a:r>
              <a:rPr lang="en-US" altLang="ja-JP" dirty="0" smtClean="0">
                <a:latin typeface="Times New Roman" pitchFamily="18" charset="0"/>
                <a:cs typeface="Times New Roman" pitchFamily="18" charset="0"/>
              </a:rPr>
              <a:t>1</a:t>
            </a:r>
            <a:r>
              <a:rPr kumimoji="1" lang="en-US" altLang="ja-JP" dirty="0" smtClean="0">
                <a:latin typeface="Times New Roman" pitchFamily="18" charset="0"/>
                <a:cs typeface="Times New Roman" pitchFamily="18" charset="0"/>
              </a:rPr>
              <a:t>+&lt;</a:t>
            </a:r>
            <a:r>
              <a:rPr kumimoji="1" lang="en-US" altLang="ja-JP" dirty="0" err="1" smtClean="0">
                <a:latin typeface="Times New Roman" pitchFamily="18" charset="0"/>
                <a:cs typeface="Times New Roman" pitchFamily="18" charset="0"/>
              </a:rPr>
              <a:t>Kp</a:t>
            </a:r>
            <a:r>
              <a:rPr kumimoji="1" lang="ja-JP" altLang="en-US" dirty="0" smtClean="0">
                <a:latin typeface="Times New Roman" pitchFamily="18" charset="0"/>
                <a:cs typeface="Times New Roman" pitchFamily="18" charset="0"/>
              </a:rPr>
              <a:t>≦</a:t>
            </a:r>
            <a:r>
              <a:rPr lang="en-US" altLang="ja-JP" dirty="0" smtClean="0">
                <a:latin typeface="Times New Roman" pitchFamily="18" charset="0"/>
                <a:cs typeface="Times New Roman" pitchFamily="18" charset="0"/>
              </a:rPr>
              <a:t>2</a:t>
            </a:r>
            <a:r>
              <a:rPr kumimoji="1" lang="en-US" altLang="ja-JP" dirty="0" smtClean="0">
                <a:latin typeface="Times New Roman" pitchFamily="18" charset="0"/>
                <a:cs typeface="Times New Roman" pitchFamily="18" charset="0"/>
              </a:rPr>
              <a:t>+</a:t>
            </a:r>
            <a:endParaRPr kumimoji="1" lang="ja-JP" altLang="en-US" dirty="0">
              <a:latin typeface="Times New Roman" pitchFamily="18" charset="0"/>
              <a:cs typeface="Times New Roman" pitchFamily="18" charset="0"/>
            </a:endParaRPr>
          </a:p>
        </p:txBody>
      </p:sp>
      <p:sp>
        <p:nvSpPr>
          <p:cNvPr id="7" name="TextBox 6"/>
          <p:cNvSpPr txBox="1"/>
          <p:nvPr/>
        </p:nvSpPr>
        <p:spPr>
          <a:xfrm>
            <a:off x="6300192" y="4437112"/>
            <a:ext cx="841897" cy="369332"/>
          </a:xfrm>
          <a:prstGeom prst="rect">
            <a:avLst/>
          </a:prstGeom>
          <a:noFill/>
        </p:spPr>
        <p:txBody>
          <a:bodyPr wrap="none" rtlCol="0">
            <a:spAutoFit/>
          </a:bodyPr>
          <a:lstStyle/>
          <a:p>
            <a:r>
              <a:rPr kumimoji="1" lang="en-US" altLang="ja-JP" dirty="0" err="1" smtClean="0">
                <a:latin typeface="Times New Roman" pitchFamily="18" charset="0"/>
                <a:cs typeface="Times New Roman" pitchFamily="18" charset="0"/>
              </a:rPr>
              <a:t>Kp</a:t>
            </a:r>
            <a:r>
              <a:rPr kumimoji="1" lang="en-US" altLang="ja-JP" dirty="0" smtClean="0">
                <a:latin typeface="Times New Roman" pitchFamily="18" charset="0"/>
                <a:cs typeface="Times New Roman" pitchFamily="18" charset="0"/>
              </a:rPr>
              <a:t>&gt;2+</a:t>
            </a:r>
            <a:endParaRPr kumimoji="1" lang="ja-JP" altLang="en-US" dirty="0">
              <a:latin typeface="Times New Roman" pitchFamily="18" charset="0"/>
              <a:cs typeface="Times New Roman" pitchFamily="18" charset="0"/>
            </a:endParaRPr>
          </a:p>
        </p:txBody>
      </p:sp>
      <p:sp>
        <p:nvSpPr>
          <p:cNvPr id="8" name="タイトル 1"/>
          <p:cNvSpPr>
            <a:spLocks noGrp="1"/>
          </p:cNvSpPr>
          <p:nvPr>
            <p:ph type="title" sz="quarter"/>
          </p:nvPr>
        </p:nvSpPr>
        <p:spPr>
          <a:xfrm>
            <a:off x="0" y="428604"/>
            <a:ext cx="9144000" cy="928686"/>
          </a:xfrm>
        </p:spPr>
        <p:txBody>
          <a:bodyPr>
            <a:noAutofit/>
          </a:bodyPr>
          <a:lstStyle/>
          <a:p>
            <a:r>
              <a:rPr lang="en-US" altLang="ja-JP" sz="2400" dirty="0" smtClean="0">
                <a:latin typeface="Times New Roman" pitchFamily="18" charset="0"/>
                <a:ea typeface="+mn-ea"/>
                <a:cs typeface="Times New Roman" pitchFamily="18" charset="0"/>
              </a:rPr>
              <a:t>Statistical distribution of east-west velocities with several </a:t>
            </a:r>
            <a:r>
              <a:rPr lang="en-US" altLang="ja-JP" sz="2400" dirty="0" err="1" smtClean="0">
                <a:latin typeface="Times New Roman" pitchFamily="18" charset="0"/>
                <a:ea typeface="+mn-ea"/>
                <a:cs typeface="Times New Roman" pitchFamily="18" charset="0"/>
              </a:rPr>
              <a:t>Kp</a:t>
            </a:r>
            <a:r>
              <a:rPr lang="en-US" altLang="ja-JP" sz="2400" dirty="0" smtClean="0">
                <a:latin typeface="Times New Roman" pitchFamily="18" charset="0"/>
                <a:ea typeface="+mn-ea"/>
                <a:cs typeface="Times New Roman" pitchFamily="18" charset="0"/>
              </a:rPr>
              <a:t> ranges in autumn (Aug to Oct) from December, 2006 to April, 2011.</a:t>
            </a:r>
            <a:endParaRPr lang="ja-JP" altLang="en-US" sz="2400" dirty="0">
              <a:latin typeface="Times New Roman" pitchFamily="18" charset="0"/>
              <a:ea typeface="+mn-ea"/>
              <a:cs typeface="Times New Roman" pitchFamily="18" charset="0"/>
            </a:endParaRPr>
          </a:p>
        </p:txBody>
      </p:sp>
      <p:sp>
        <p:nvSpPr>
          <p:cNvPr id="9" name="正方形/長方形 195"/>
          <p:cNvSpPr/>
          <p:nvPr/>
        </p:nvSpPr>
        <p:spPr>
          <a:xfrm rot="5400000">
            <a:off x="7647149" y="3145632"/>
            <a:ext cx="759022" cy="46166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altLang="ja-JP" sz="2400" dirty="0" smtClean="0">
                <a:ln w="11430"/>
                <a:solidFill>
                  <a:srgbClr val="FF0000"/>
                </a:solidFill>
                <a:latin typeface="Times New Roman" pitchFamily="18" charset="0"/>
                <a:cs typeface="Times New Roman" pitchFamily="18" charset="0"/>
              </a:rPr>
              <a:t>East</a:t>
            </a:r>
            <a:endParaRPr lang="ja-JP" altLang="en-US" sz="2400" cap="none" spc="0" dirty="0">
              <a:ln w="11430"/>
              <a:solidFill>
                <a:srgbClr val="FF0000"/>
              </a:solidFill>
              <a:latin typeface="Times New Roman" pitchFamily="18" charset="0"/>
              <a:cs typeface="Times New Roman" pitchFamily="18" charset="0"/>
            </a:endParaRPr>
          </a:p>
        </p:txBody>
      </p:sp>
      <p:sp>
        <p:nvSpPr>
          <p:cNvPr id="10" name="正方形/長方形 196"/>
          <p:cNvSpPr/>
          <p:nvPr/>
        </p:nvSpPr>
        <p:spPr>
          <a:xfrm rot="5400000">
            <a:off x="7611374" y="1578218"/>
            <a:ext cx="791627" cy="46166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altLang="ja-JP" sz="2400" dirty="0" smtClean="0">
                <a:ln w="11430"/>
                <a:solidFill>
                  <a:schemeClr val="tx2">
                    <a:lumMod val="90000"/>
                    <a:lumOff val="10000"/>
                  </a:schemeClr>
                </a:solidFill>
                <a:latin typeface="Times New Roman" pitchFamily="18" charset="0"/>
                <a:cs typeface="Times New Roman" pitchFamily="18" charset="0"/>
              </a:rPr>
              <a:t>West</a:t>
            </a:r>
            <a:endParaRPr lang="ja-JP" altLang="en-US" sz="2400" cap="none" spc="0" dirty="0">
              <a:ln w="11430"/>
              <a:solidFill>
                <a:schemeClr val="tx2">
                  <a:lumMod val="90000"/>
                  <a:lumOff val="10000"/>
                </a:schemeClr>
              </a:solidFill>
              <a:latin typeface="Times New Roman" pitchFamily="18" charset="0"/>
              <a:cs typeface="Times New Roman" pitchFamily="18"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descr="plot_kp_page_31.jpg"/>
          <p:cNvPicPr>
            <a:picLocks noChangeAspect="1"/>
          </p:cNvPicPr>
          <p:nvPr/>
        </p:nvPicPr>
        <p:blipFill>
          <a:blip r:embed="rId3" cstate="print"/>
          <a:srcRect l="82462" t="31823" r="1155" b="7597"/>
          <a:stretch>
            <a:fillRect/>
          </a:stretch>
        </p:blipFill>
        <p:spPr>
          <a:xfrm rot="16200000">
            <a:off x="3779912" y="3933056"/>
            <a:ext cx="1224136" cy="5112568"/>
          </a:xfrm>
          <a:prstGeom prst="rect">
            <a:avLst/>
          </a:prstGeom>
        </p:spPr>
      </p:pic>
      <p:pic>
        <p:nvPicPr>
          <p:cNvPr id="21" name="图片 20" descr="plot_kp_page_31.jpg"/>
          <p:cNvPicPr>
            <a:picLocks noChangeAspect="1"/>
          </p:cNvPicPr>
          <p:nvPr/>
        </p:nvPicPr>
        <p:blipFill>
          <a:blip r:embed="rId4" cstate="print"/>
          <a:srcRect l="23315" t="20744" r="21312" b="7597"/>
          <a:stretch>
            <a:fillRect/>
          </a:stretch>
        </p:blipFill>
        <p:spPr>
          <a:xfrm>
            <a:off x="0" y="1916832"/>
            <a:ext cx="4137540" cy="4137540"/>
          </a:xfrm>
          <a:prstGeom prst="rect">
            <a:avLst/>
          </a:prstGeom>
        </p:spPr>
      </p:pic>
      <p:pic>
        <p:nvPicPr>
          <p:cNvPr id="22" name="图片 21" descr="plot_kp_page_55.jpg"/>
          <p:cNvPicPr>
            <a:picLocks noChangeAspect="1"/>
          </p:cNvPicPr>
          <p:nvPr/>
        </p:nvPicPr>
        <p:blipFill>
          <a:blip r:embed="rId5" cstate="print"/>
          <a:srcRect l="24772" t="20743" r="21312" b="7597"/>
          <a:stretch>
            <a:fillRect/>
          </a:stretch>
        </p:blipFill>
        <p:spPr>
          <a:xfrm>
            <a:off x="4898956" y="1916832"/>
            <a:ext cx="4028658" cy="4137540"/>
          </a:xfrm>
          <a:prstGeom prst="rect">
            <a:avLst/>
          </a:prstGeom>
        </p:spPr>
      </p:pic>
      <p:sp>
        <p:nvSpPr>
          <p:cNvPr id="23556" name="タイトル 1"/>
          <p:cNvSpPr>
            <a:spLocks noGrp="1"/>
          </p:cNvSpPr>
          <p:nvPr>
            <p:ph type="title" sz="quarter"/>
          </p:nvPr>
        </p:nvSpPr>
        <p:spPr>
          <a:xfrm>
            <a:off x="0" y="428625"/>
            <a:ext cx="9144000" cy="928688"/>
          </a:xfrm>
        </p:spPr>
        <p:txBody>
          <a:bodyPr/>
          <a:lstStyle/>
          <a:p>
            <a:pPr algn="ctr" eaLnBrk="1" hangingPunct="1"/>
            <a:r>
              <a:rPr lang="en-US" altLang="ja-JP" sz="2400" dirty="0" smtClean="0">
                <a:latin typeface="Times New Roman" pitchFamily="18" charset="0"/>
                <a:cs typeface="Times New Roman" pitchFamily="18" charset="0"/>
              </a:rPr>
              <a:t>Statistical distribution of north-south velocities in </a:t>
            </a:r>
            <a:r>
              <a:rPr lang="en-US" altLang="ja-JP" sz="2400" dirty="0" smtClean="0">
                <a:solidFill>
                  <a:srgbClr val="0070C0"/>
                </a:solidFill>
                <a:latin typeface="Times New Roman" pitchFamily="18" charset="0"/>
                <a:cs typeface="Times New Roman" pitchFamily="18" charset="0"/>
              </a:rPr>
              <a:t>Summer</a:t>
            </a:r>
            <a:r>
              <a:rPr lang="en-US" altLang="ja-JP" sz="2400" dirty="0" smtClean="0">
                <a:solidFill>
                  <a:srgbClr val="FF0000"/>
                </a:solidFill>
                <a:latin typeface="Times New Roman" pitchFamily="18" charset="0"/>
                <a:cs typeface="Times New Roman" pitchFamily="18" charset="0"/>
              </a:rPr>
              <a:t> </a:t>
            </a:r>
            <a:r>
              <a:rPr lang="en-US" altLang="ja-JP" sz="2400" dirty="0" smtClean="0">
                <a:latin typeface="Times New Roman" pitchFamily="18" charset="0"/>
                <a:cs typeface="Times New Roman" pitchFamily="18" charset="0"/>
              </a:rPr>
              <a:t>(May to July) and</a:t>
            </a:r>
            <a:r>
              <a:rPr lang="en-US" altLang="ja-JP" sz="2400" dirty="0" smtClean="0">
                <a:solidFill>
                  <a:srgbClr val="FF0000"/>
                </a:solidFill>
                <a:latin typeface="Times New Roman" pitchFamily="18" charset="0"/>
                <a:cs typeface="Times New Roman" pitchFamily="18" charset="0"/>
              </a:rPr>
              <a:t> Winter </a:t>
            </a:r>
            <a:r>
              <a:rPr lang="en-US" altLang="ja-JP" sz="2400" dirty="0" smtClean="0">
                <a:latin typeface="Times New Roman" pitchFamily="18" charset="0"/>
                <a:cs typeface="Times New Roman" pitchFamily="18" charset="0"/>
              </a:rPr>
              <a:t>(Nov to Jan) from December, 2006 to April, 2011.</a:t>
            </a:r>
            <a:endParaRPr lang="ja-JP" altLang="en-US" sz="2400" dirty="0" smtClean="0">
              <a:latin typeface="Times New Roman" pitchFamily="18" charset="0"/>
              <a:cs typeface="Times New Roman" pitchFamily="18" charset="0"/>
            </a:endParaRPr>
          </a:p>
        </p:txBody>
      </p:sp>
      <p:sp>
        <p:nvSpPr>
          <p:cNvPr id="45" name="テキスト ボックス 44"/>
          <p:cNvSpPr txBox="1"/>
          <p:nvPr/>
        </p:nvSpPr>
        <p:spPr>
          <a:xfrm>
            <a:off x="1547813" y="1412875"/>
            <a:ext cx="1227137" cy="461963"/>
          </a:xfrm>
          <a:prstGeom prst="rect">
            <a:avLst/>
          </a:prstGeom>
          <a:noFill/>
        </p:spPr>
        <p:txBody>
          <a:bodyPr wrap="none">
            <a:spAutoFit/>
          </a:bodyPr>
          <a:lstStyle/>
          <a:p>
            <a:pPr fontAlgn="auto">
              <a:spcBef>
                <a:spcPts val="0"/>
              </a:spcBef>
              <a:spcAft>
                <a:spcPts val="0"/>
              </a:spcAft>
              <a:defRPr/>
            </a:pPr>
            <a:r>
              <a:rPr lang="en-US" altLang="ja-JP" sz="2400" dirty="0">
                <a:solidFill>
                  <a:srgbClr val="0070C0"/>
                </a:solidFill>
                <a:latin typeface="Times New Roman" pitchFamily="18" charset="0"/>
                <a:ea typeface="+mj-ea"/>
                <a:cs typeface="Times New Roman" pitchFamily="18" charset="0"/>
              </a:rPr>
              <a:t>Summer</a:t>
            </a:r>
          </a:p>
        </p:txBody>
      </p:sp>
      <p:sp>
        <p:nvSpPr>
          <p:cNvPr id="46" name="テキスト ボックス 45"/>
          <p:cNvSpPr txBox="1"/>
          <p:nvPr/>
        </p:nvSpPr>
        <p:spPr>
          <a:xfrm>
            <a:off x="6372225" y="1412875"/>
            <a:ext cx="1025525" cy="461963"/>
          </a:xfrm>
          <a:prstGeom prst="rect">
            <a:avLst/>
          </a:prstGeom>
          <a:noFill/>
        </p:spPr>
        <p:txBody>
          <a:bodyPr wrap="none">
            <a:spAutoFit/>
          </a:bodyPr>
          <a:lstStyle/>
          <a:p>
            <a:pPr fontAlgn="auto">
              <a:spcBef>
                <a:spcPts val="0"/>
              </a:spcBef>
              <a:spcAft>
                <a:spcPts val="0"/>
              </a:spcAft>
              <a:defRPr/>
            </a:pPr>
            <a:r>
              <a:rPr lang="en-US" altLang="ja-JP" sz="2400" dirty="0">
                <a:solidFill>
                  <a:srgbClr val="FF0000"/>
                </a:solidFill>
                <a:latin typeface="Times New Roman" pitchFamily="18" charset="0"/>
                <a:ea typeface="+mj-ea"/>
                <a:cs typeface="Times New Roman" pitchFamily="18" charset="0"/>
              </a:rPr>
              <a:t>Winter</a:t>
            </a:r>
            <a:endParaRPr lang="ja-JP" altLang="en-US" sz="2400" dirty="0">
              <a:solidFill>
                <a:srgbClr val="FF0000"/>
              </a:solidFill>
              <a:latin typeface="Times New Roman" pitchFamily="18" charset="0"/>
              <a:ea typeface="+mj-ea"/>
              <a:cs typeface="Times New Roman" pitchFamily="18" charset="0"/>
            </a:endParaRPr>
          </a:p>
        </p:txBody>
      </p:sp>
      <p:sp>
        <p:nvSpPr>
          <p:cNvPr id="47" name="テキスト ボックス 46"/>
          <p:cNvSpPr txBox="1"/>
          <p:nvPr/>
        </p:nvSpPr>
        <p:spPr>
          <a:xfrm>
            <a:off x="7467600" y="6211888"/>
            <a:ext cx="1676400" cy="646112"/>
          </a:xfrm>
          <a:prstGeom prst="rect">
            <a:avLst/>
          </a:prstGeom>
          <a:noFill/>
        </p:spPr>
        <p:txBody>
          <a:bodyPr wrap="none">
            <a:spAutoFit/>
          </a:bodyPr>
          <a:lstStyle/>
          <a:p>
            <a:pPr fontAlgn="auto">
              <a:spcBef>
                <a:spcPts val="0"/>
              </a:spcBef>
              <a:spcAft>
                <a:spcPts val="0"/>
              </a:spcAft>
              <a:defRPr/>
            </a:pPr>
            <a:r>
              <a:rPr lang="en-US" altLang="ja-JP" sz="3600" b="1" dirty="0">
                <a:ln w="11430"/>
                <a:solidFill>
                  <a:srgbClr val="FF0000"/>
                </a:solidFill>
                <a:effectLst>
                  <a:outerShdw blurRad="80000" dist="40000" dir="5040000" algn="tl">
                    <a:srgbClr val="000000">
                      <a:alpha val="30000"/>
                    </a:srgbClr>
                  </a:outerShdw>
                </a:effectLst>
                <a:latin typeface="+mn-lt"/>
                <a:ea typeface="+mn-ea"/>
              </a:rPr>
              <a:t>All </a:t>
            </a:r>
            <a:r>
              <a:rPr lang="en-US" altLang="ja-JP" sz="3600" b="1" dirty="0" err="1">
                <a:ln w="11430"/>
                <a:solidFill>
                  <a:srgbClr val="FF0000"/>
                </a:solidFill>
                <a:effectLst>
                  <a:outerShdw blurRad="80000" dist="40000" dir="5040000" algn="tl">
                    <a:srgbClr val="000000">
                      <a:alpha val="30000"/>
                    </a:srgbClr>
                  </a:outerShdw>
                </a:effectLst>
                <a:latin typeface="+mn-lt"/>
                <a:ea typeface="+mn-ea"/>
              </a:rPr>
              <a:t>Kp</a:t>
            </a:r>
            <a:endParaRPr lang="ja-JP" altLang="en-US" sz="3600" b="1" dirty="0">
              <a:ln w="11430"/>
              <a:solidFill>
                <a:srgbClr val="FF0000"/>
              </a:solidFill>
              <a:effectLst>
                <a:outerShdw blurRad="80000" dist="40000" dir="5040000" algn="tl">
                  <a:srgbClr val="000000">
                    <a:alpha val="30000"/>
                  </a:srgbClr>
                </a:outerShdw>
              </a:effectLst>
              <a:latin typeface="+mn-lt"/>
              <a:ea typeface="+mn-ea"/>
            </a:endParaRPr>
          </a:p>
        </p:txBody>
      </p:sp>
      <p:sp>
        <p:nvSpPr>
          <p:cNvPr id="48" name="円/楕円 47"/>
          <p:cNvSpPr/>
          <p:nvPr/>
        </p:nvSpPr>
        <p:spPr>
          <a:xfrm>
            <a:off x="6300192" y="4675162"/>
            <a:ext cx="1223962" cy="554038"/>
          </a:xfrm>
          <a:prstGeom prst="ellipse">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59" name="円/楕円 58"/>
          <p:cNvSpPr/>
          <p:nvPr/>
        </p:nvSpPr>
        <p:spPr>
          <a:xfrm>
            <a:off x="1547837" y="4603725"/>
            <a:ext cx="1223963" cy="625475"/>
          </a:xfrm>
          <a:prstGeom prst="ellipse">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23562" name="TextBox 4"/>
          <p:cNvSpPr txBox="1">
            <a:spLocks noChangeArrowheads="1"/>
          </p:cNvSpPr>
          <p:nvPr/>
        </p:nvSpPr>
        <p:spPr bwMode="auto">
          <a:xfrm>
            <a:off x="0" y="0"/>
            <a:ext cx="9144000" cy="369888"/>
          </a:xfrm>
          <a:prstGeom prst="rect">
            <a:avLst/>
          </a:prstGeom>
          <a:noFill/>
          <a:ln w="9525">
            <a:noFill/>
            <a:miter lim="800000"/>
            <a:headEnd/>
            <a:tailEnd/>
          </a:ln>
        </p:spPr>
        <p:txBody>
          <a:bodyPr>
            <a:spAutoFit/>
          </a:bodyPr>
          <a:lstStyle/>
          <a:p>
            <a:r>
              <a:rPr lang="en-US" altLang="ja-JP" b="1">
                <a:solidFill>
                  <a:schemeClr val="bg1"/>
                </a:solidFill>
                <a:latin typeface="Georgia" pitchFamily="18" charset="0"/>
                <a:ea typeface="HG明朝B" pitchFamily="17" charset="-128"/>
              </a:rPr>
              <a:t>Result of north-south component</a:t>
            </a:r>
          </a:p>
        </p:txBody>
      </p:sp>
      <p:sp>
        <p:nvSpPr>
          <p:cNvPr id="39" name="TextBox 89"/>
          <p:cNvSpPr txBox="1"/>
          <p:nvPr/>
        </p:nvSpPr>
        <p:spPr bwMode="auto">
          <a:xfrm>
            <a:off x="971600" y="6165850"/>
            <a:ext cx="1131887" cy="460375"/>
          </a:xfrm>
          <a:prstGeom prst="rect">
            <a:avLst/>
          </a:prstGeom>
          <a:noFill/>
        </p:spPr>
        <p:txBody>
          <a:bodyPr wrap="none">
            <a:spAutoFit/>
          </a:bodyPr>
          <a:lstStyle/>
          <a:p>
            <a:pPr fontAlgn="auto">
              <a:spcBef>
                <a:spcPts val="0"/>
              </a:spcBef>
              <a:spcAft>
                <a:spcPts val="0"/>
              </a:spcAft>
              <a:defRPr/>
            </a:pPr>
            <a:r>
              <a:rPr lang="en-US" altLang="ja-JP" sz="2400" b="1" dirty="0">
                <a:solidFill>
                  <a:schemeClr val="tx2">
                    <a:lumMod val="75000"/>
                    <a:lumOff val="25000"/>
                  </a:schemeClr>
                </a:solidFill>
                <a:latin typeface="+mn-lt"/>
                <a:ea typeface="+mn-ea"/>
              </a:rPr>
              <a:t>South</a:t>
            </a:r>
            <a:endParaRPr lang="ja-JP" altLang="en-US" sz="2400" b="1" dirty="0">
              <a:solidFill>
                <a:schemeClr val="tx2">
                  <a:lumMod val="75000"/>
                  <a:lumOff val="25000"/>
                </a:schemeClr>
              </a:solidFill>
              <a:latin typeface="+mn-lt"/>
              <a:ea typeface="+mn-ea"/>
            </a:endParaRPr>
          </a:p>
        </p:txBody>
      </p:sp>
      <p:sp>
        <p:nvSpPr>
          <p:cNvPr id="23568" name="TextBox 90"/>
          <p:cNvSpPr txBox="1">
            <a:spLocks noChangeArrowheads="1"/>
          </p:cNvSpPr>
          <p:nvPr/>
        </p:nvSpPr>
        <p:spPr bwMode="auto">
          <a:xfrm>
            <a:off x="6176180" y="6207959"/>
            <a:ext cx="1132124" cy="461401"/>
          </a:xfrm>
          <a:prstGeom prst="rect">
            <a:avLst/>
          </a:prstGeom>
          <a:noFill/>
          <a:ln w="9525">
            <a:noFill/>
            <a:miter lim="800000"/>
            <a:headEnd/>
            <a:tailEnd/>
          </a:ln>
        </p:spPr>
        <p:txBody>
          <a:bodyPr wrap="none">
            <a:spAutoFit/>
          </a:bodyPr>
          <a:lstStyle/>
          <a:p>
            <a:r>
              <a:rPr lang="en-US" altLang="ja-JP" sz="2400" b="1" dirty="0">
                <a:solidFill>
                  <a:srgbClr val="FF0000"/>
                </a:solidFill>
                <a:latin typeface="Georgia" pitchFamily="18" charset="0"/>
                <a:ea typeface="HG明朝B" pitchFamily="17" charset="-128"/>
              </a:rPr>
              <a:t>North</a:t>
            </a:r>
            <a:endParaRPr lang="ja-JP" altLang="en-US" sz="2400" b="1" dirty="0">
              <a:solidFill>
                <a:srgbClr val="FF0000"/>
              </a:solidFill>
              <a:latin typeface="Georgia" pitchFamily="18" charset="0"/>
              <a:ea typeface="HG明朝B" pitchFamily="17"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59"/>
                                        </p:tgtEl>
                                        <p:attrNameLst>
                                          <p:attrName>style.visibility</p:attrName>
                                        </p:attrNameLst>
                                      </p:cBhvr>
                                      <p:to>
                                        <p:strVal val="visible"/>
                                      </p:to>
                                    </p:set>
                                    <p:anim calcmode="lin" valueType="num">
                                      <p:cBhvr>
                                        <p:cTn id="12" dur="500" fill="hold"/>
                                        <p:tgtEl>
                                          <p:spTgt spid="59"/>
                                        </p:tgtEl>
                                        <p:attrNameLst>
                                          <p:attrName>ppt_w</p:attrName>
                                        </p:attrNameLst>
                                      </p:cBhvr>
                                      <p:tavLst>
                                        <p:tav tm="0">
                                          <p:val>
                                            <p:fltVal val="0"/>
                                          </p:val>
                                        </p:tav>
                                        <p:tav tm="100000">
                                          <p:val>
                                            <p:strVal val="#ppt_w"/>
                                          </p:val>
                                        </p:tav>
                                      </p:tavLst>
                                    </p:anim>
                                    <p:anim calcmode="lin" valueType="num">
                                      <p:cBhvr>
                                        <p:cTn id="13" dur="500" fill="hold"/>
                                        <p:tgtEl>
                                          <p:spTgt spid="59"/>
                                        </p:tgtEl>
                                        <p:attrNameLst>
                                          <p:attrName>ppt_h</p:attrName>
                                        </p:attrNameLst>
                                      </p:cBhvr>
                                      <p:tavLst>
                                        <p:tav tm="0">
                                          <p:val>
                                            <p:fltVal val="0"/>
                                          </p:val>
                                        </p:tav>
                                        <p:tav tm="100000">
                                          <p:val>
                                            <p:strVal val="#ppt_h"/>
                                          </p:val>
                                        </p:tav>
                                      </p:tavLst>
                                    </p:anim>
                                    <p:animEffect transition="in" filter="fade">
                                      <p:cBhvr>
                                        <p:cTn id="14"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kumimoji="1" lang="ja-JP" altLang="en-US"/>
          </a:p>
        </p:txBody>
      </p:sp>
      <p:sp>
        <p:nvSpPr>
          <p:cNvPr id="3" name="内容占位符 2"/>
          <p:cNvSpPr>
            <a:spLocks noGrp="1"/>
          </p:cNvSpPr>
          <p:nvPr>
            <p:ph idx="1"/>
          </p:nvPr>
        </p:nvSpPr>
        <p:spPr/>
        <p:txBody>
          <a:bodyPr/>
          <a:lstStyle/>
          <a:p>
            <a:endParaRPr kumimoji="1" lang="ja-JP" altLang="en-US"/>
          </a:p>
        </p:txBody>
      </p:sp>
      <p:pic>
        <p:nvPicPr>
          <p:cNvPr id="4" name="図 155" descr="aa.jpg"/>
          <p:cNvPicPr>
            <a:picLocks noChangeAspect="1"/>
          </p:cNvPicPr>
          <p:nvPr/>
        </p:nvPicPr>
        <p:blipFill>
          <a:blip r:embed="rId2" cstate="print"/>
          <a:srcRect l="21462" t="24861" b="7420"/>
          <a:stretch>
            <a:fillRect/>
          </a:stretch>
        </p:blipFill>
        <p:spPr>
          <a:xfrm>
            <a:off x="3956437" y="3356992"/>
            <a:ext cx="5187563" cy="3456384"/>
          </a:xfrm>
          <a:prstGeom prst="rect">
            <a:avLst/>
          </a:prstGeom>
        </p:spPr>
      </p:pic>
      <p:sp>
        <p:nvSpPr>
          <p:cNvPr id="5" name="TextBox 4"/>
          <p:cNvSpPr txBox="1"/>
          <p:nvPr/>
        </p:nvSpPr>
        <p:spPr>
          <a:xfrm>
            <a:off x="4120299" y="2708920"/>
            <a:ext cx="3474093" cy="646331"/>
          </a:xfrm>
          <a:prstGeom prst="rect">
            <a:avLst/>
          </a:prstGeom>
          <a:noFill/>
        </p:spPr>
        <p:txBody>
          <a:bodyPr wrap="none" rtlCol="0">
            <a:spAutoFit/>
          </a:bodyPr>
          <a:lstStyle/>
          <a:p>
            <a:pPr algn="ctr"/>
            <a:r>
              <a:rPr lang="en-US" altLang="ja-JP" dirty="0" smtClean="0">
                <a:latin typeface="Times New Roman" pitchFamily="18" charset="0"/>
                <a:cs typeface="Times New Roman" pitchFamily="18" charset="0"/>
              </a:rPr>
              <a:t>All </a:t>
            </a:r>
            <a:r>
              <a:rPr kumimoji="1" lang="en-US" altLang="ja-JP" dirty="0" smtClean="0">
                <a:latin typeface="Times New Roman" pitchFamily="18" charset="0"/>
                <a:cs typeface="Times New Roman" pitchFamily="18" charset="0"/>
              </a:rPr>
              <a:t>storms </a:t>
            </a:r>
          </a:p>
          <a:p>
            <a:pPr algn="ctr"/>
            <a:r>
              <a:rPr kumimoji="1" lang="en-US" altLang="ja-JP" dirty="0" smtClean="0">
                <a:latin typeface="Times New Roman" pitchFamily="18" charset="0"/>
                <a:cs typeface="Times New Roman" pitchFamily="18" charset="0"/>
              </a:rPr>
              <a:t>for westward flow of SEA response</a:t>
            </a:r>
            <a:endParaRPr kumimoji="1" lang="ja-JP" altLang="en-US" dirty="0">
              <a:latin typeface="Times New Roman" pitchFamily="18" charset="0"/>
              <a:cs typeface="Times New Roman" pitchFamily="18" charset="0"/>
            </a:endParaRPr>
          </a:p>
        </p:txBody>
      </p:sp>
      <p:sp>
        <p:nvSpPr>
          <p:cNvPr id="6" name="椭圆 5"/>
          <p:cNvSpPr/>
          <p:nvPr/>
        </p:nvSpPr>
        <p:spPr>
          <a:xfrm>
            <a:off x="5076056" y="3429000"/>
            <a:ext cx="936104" cy="43204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グループ化 26"/>
          <p:cNvGrpSpPr/>
          <p:nvPr/>
        </p:nvGrpSpPr>
        <p:grpSpPr>
          <a:xfrm>
            <a:off x="1787411" y="1785925"/>
            <a:ext cx="7356589" cy="4605779"/>
            <a:chOff x="1928794" y="2143116"/>
            <a:chExt cx="7142275" cy="4248589"/>
          </a:xfrm>
        </p:grpSpPr>
        <p:pic>
          <p:nvPicPr>
            <p:cNvPr id="15" name="図 14" descr="図2.png"/>
            <p:cNvPicPr>
              <a:picLocks noChangeAspect="1"/>
            </p:cNvPicPr>
            <p:nvPr/>
          </p:nvPicPr>
          <p:blipFill>
            <a:blip r:embed="rId2" cstate="print"/>
            <a:stretch>
              <a:fillRect/>
            </a:stretch>
          </p:blipFill>
          <p:spPr>
            <a:xfrm>
              <a:off x="1928794" y="2143116"/>
              <a:ext cx="7142275" cy="4248589"/>
            </a:xfrm>
            <a:prstGeom prst="rect">
              <a:avLst/>
            </a:prstGeom>
          </p:spPr>
        </p:pic>
        <p:sp>
          <p:nvSpPr>
            <p:cNvPr id="16" name="テキスト ボックス 15"/>
            <p:cNvSpPr txBox="1"/>
            <p:nvPr/>
          </p:nvSpPr>
          <p:spPr>
            <a:xfrm>
              <a:off x="5464544" y="2670299"/>
              <a:ext cx="724695" cy="369080"/>
            </a:xfrm>
            <a:prstGeom prst="rect">
              <a:avLst/>
            </a:prstGeom>
            <a:noFill/>
          </p:spPr>
          <p:txBody>
            <a:bodyPr wrap="square" rtlCol="0">
              <a:spAutoFit/>
            </a:bodyPr>
            <a:lstStyle/>
            <a:p>
              <a:r>
                <a:rPr lang="en-US" altLang="ja-JP" sz="2000" dirty="0" smtClean="0"/>
                <a:t>East</a:t>
              </a:r>
              <a:endParaRPr kumimoji="1" lang="ja-JP" altLang="en-US" sz="2000" dirty="0"/>
            </a:p>
          </p:txBody>
        </p:sp>
        <p:sp>
          <p:nvSpPr>
            <p:cNvPr id="18" name="テキスト ボックス 17"/>
            <p:cNvSpPr txBox="1"/>
            <p:nvPr/>
          </p:nvSpPr>
          <p:spPr>
            <a:xfrm>
              <a:off x="5464544" y="3065686"/>
              <a:ext cx="863408" cy="369080"/>
            </a:xfrm>
            <a:prstGeom prst="rect">
              <a:avLst/>
            </a:prstGeom>
            <a:noFill/>
          </p:spPr>
          <p:txBody>
            <a:bodyPr wrap="square" rtlCol="0">
              <a:spAutoFit/>
            </a:bodyPr>
            <a:lstStyle/>
            <a:p>
              <a:r>
                <a:rPr lang="en-US" altLang="ja-JP" sz="2000" b="1" dirty="0" smtClean="0">
                  <a:solidFill>
                    <a:srgbClr val="FF0000"/>
                  </a:solidFill>
                </a:rPr>
                <a:t>West</a:t>
              </a:r>
              <a:endParaRPr kumimoji="1" lang="ja-JP" altLang="en-US" sz="2000" b="1" dirty="0">
                <a:solidFill>
                  <a:srgbClr val="FF0000"/>
                </a:solidFill>
              </a:endParaRPr>
            </a:p>
          </p:txBody>
        </p:sp>
        <p:cxnSp>
          <p:nvCxnSpPr>
            <p:cNvPr id="21" name="直線コネクタ 20"/>
            <p:cNvCxnSpPr/>
            <p:nvPr/>
          </p:nvCxnSpPr>
          <p:spPr>
            <a:xfrm>
              <a:off x="5429256" y="3071810"/>
              <a:ext cx="78581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a:off x="5429256" y="4929198"/>
              <a:ext cx="78581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円/楕円 24"/>
            <p:cNvSpPr/>
            <p:nvPr/>
          </p:nvSpPr>
          <p:spPr>
            <a:xfrm>
              <a:off x="5500694" y="2214554"/>
              <a:ext cx="642942" cy="35719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円/楕円 25"/>
            <p:cNvSpPr/>
            <p:nvPr/>
          </p:nvSpPr>
          <p:spPr>
            <a:xfrm>
              <a:off x="5500694" y="4071942"/>
              <a:ext cx="642942" cy="35719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 name="タイトル 1"/>
          <p:cNvSpPr>
            <a:spLocks noGrp="1"/>
          </p:cNvSpPr>
          <p:nvPr>
            <p:ph type="title"/>
          </p:nvPr>
        </p:nvSpPr>
        <p:spPr>
          <a:xfrm>
            <a:off x="0" y="357166"/>
            <a:ext cx="9144000" cy="714380"/>
          </a:xfrm>
        </p:spPr>
        <p:txBody>
          <a:bodyPr>
            <a:noAutofit/>
          </a:bodyPr>
          <a:lstStyle/>
          <a:p>
            <a:r>
              <a:rPr kumimoji="1" lang="en-US" altLang="ja-JP" sz="3200" b="1" dirty="0" smtClean="0">
                <a:latin typeface="Times New Roman" pitchFamily="18" charset="0"/>
                <a:cs typeface="Times New Roman" pitchFamily="18" charset="0"/>
              </a:rPr>
              <a:t>The observation by DE2 satellite of the east-west component of ion drift in mid-latitude</a:t>
            </a:r>
            <a:endParaRPr kumimoji="1" lang="ja-JP" altLang="en-US" sz="3200" b="1" dirty="0"/>
          </a:p>
        </p:txBody>
      </p:sp>
      <p:sp>
        <p:nvSpPr>
          <p:cNvPr id="8" name="正方形/長方形 7"/>
          <p:cNvSpPr/>
          <p:nvPr/>
        </p:nvSpPr>
        <p:spPr>
          <a:xfrm>
            <a:off x="0" y="6457890"/>
            <a:ext cx="3857620" cy="400110"/>
          </a:xfrm>
          <a:prstGeom prst="rect">
            <a:avLst/>
          </a:prstGeom>
        </p:spPr>
        <p:txBody>
          <a:bodyPr wrap="square">
            <a:spAutoFit/>
          </a:bodyPr>
          <a:lstStyle/>
          <a:p>
            <a:r>
              <a:rPr lang="en-US" altLang="ja-JP" sz="2000" dirty="0" smtClean="0">
                <a:solidFill>
                  <a:schemeClr val="dk1"/>
                </a:solidFill>
                <a:latin typeface="Times New Roman" pitchFamily="18" charset="0"/>
                <a:cs typeface="Times New Roman" pitchFamily="18" charset="0"/>
              </a:rPr>
              <a:t>Heelis and Coley, </a:t>
            </a:r>
            <a:r>
              <a:rPr lang="en-US" altLang="ja-JP" sz="2000" dirty="0" smtClean="0">
                <a:latin typeface="Times New Roman" pitchFamily="18" charset="0"/>
                <a:cs typeface="Times New Roman" pitchFamily="18" charset="0"/>
              </a:rPr>
              <a:t>1992</a:t>
            </a:r>
            <a:endParaRPr lang="ja-JP" altLang="en-US" sz="2000" dirty="0" smtClean="0">
              <a:latin typeface="Times New Roman" pitchFamily="18" charset="0"/>
              <a:cs typeface="Times New Roman" pitchFamily="18" charset="0"/>
            </a:endParaRPr>
          </a:p>
        </p:txBody>
      </p:sp>
      <p:sp>
        <p:nvSpPr>
          <p:cNvPr id="9" name="正方形/長方形 8"/>
          <p:cNvSpPr/>
          <p:nvPr/>
        </p:nvSpPr>
        <p:spPr>
          <a:xfrm>
            <a:off x="2143108" y="1285860"/>
            <a:ext cx="3500462" cy="46166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altLang="ja-JP" sz="2400" b="1" cap="none" spc="0" dirty="0" smtClean="0">
                <a:ln w="11430"/>
                <a:solidFill>
                  <a:srgbClr val="FF0000"/>
                </a:solidFill>
                <a:effectLst>
                  <a:outerShdw blurRad="80000" dist="40000" dir="5040000" algn="tl">
                    <a:srgbClr val="000000">
                      <a:alpha val="30000"/>
                    </a:srgbClr>
                  </a:outerShdw>
                </a:effectLst>
                <a:latin typeface="Times New Roman" pitchFamily="18" charset="0"/>
                <a:cs typeface="Times New Roman" pitchFamily="18" charset="0"/>
              </a:rPr>
              <a:t>Quiet time</a:t>
            </a:r>
            <a:r>
              <a:rPr lang="ja-JP" altLang="en-US" sz="2400" b="1" dirty="0" smtClean="0">
                <a:ln w="11430"/>
                <a:solidFill>
                  <a:srgbClr val="FF0000"/>
                </a:solidFill>
                <a:effectLst>
                  <a:outerShdw blurRad="80000" dist="40000" dir="5040000" algn="tl">
                    <a:srgbClr val="000000">
                      <a:alpha val="30000"/>
                    </a:srgbClr>
                  </a:outerShdw>
                </a:effectLst>
                <a:latin typeface="Times New Roman" pitchFamily="18" charset="0"/>
                <a:cs typeface="Times New Roman" pitchFamily="18" charset="0"/>
              </a:rPr>
              <a:t>（</a:t>
            </a:r>
            <a:r>
              <a:rPr lang="en-US" altLang="ja-JP" sz="2400" b="1" cap="none" spc="0" dirty="0" smtClean="0">
                <a:ln w="11430"/>
                <a:solidFill>
                  <a:srgbClr val="FF0000"/>
                </a:solidFill>
                <a:effectLst>
                  <a:outerShdw blurRad="80000" dist="40000" dir="5040000" algn="tl">
                    <a:srgbClr val="000000">
                      <a:alpha val="30000"/>
                    </a:srgbClr>
                  </a:outerShdw>
                </a:effectLst>
                <a:latin typeface="Times New Roman" pitchFamily="18" charset="0"/>
                <a:cs typeface="Times New Roman" pitchFamily="18" charset="0"/>
              </a:rPr>
              <a:t>Kp</a:t>
            </a:r>
            <a:r>
              <a:rPr lang="ja-JP" altLang="en-US" sz="2400" b="1" cap="none" spc="0" dirty="0" smtClean="0">
                <a:ln w="11430"/>
                <a:solidFill>
                  <a:srgbClr val="FF0000"/>
                </a:solidFill>
                <a:effectLst>
                  <a:outerShdw blurRad="80000" dist="40000" dir="5040000" algn="tl">
                    <a:srgbClr val="000000">
                      <a:alpha val="30000"/>
                    </a:srgbClr>
                  </a:outerShdw>
                </a:effectLst>
                <a:latin typeface="Times New Roman" pitchFamily="18" charset="0"/>
                <a:cs typeface="Times New Roman" pitchFamily="18" charset="0"/>
              </a:rPr>
              <a:t>≦</a:t>
            </a:r>
            <a:r>
              <a:rPr lang="en-US" altLang="ja-JP" sz="2400" b="1" cap="none" spc="0" dirty="0" smtClean="0">
                <a:ln w="11430"/>
                <a:solidFill>
                  <a:srgbClr val="FF0000"/>
                </a:solidFill>
                <a:effectLst>
                  <a:outerShdw blurRad="80000" dist="40000" dir="5040000" algn="tl">
                    <a:srgbClr val="000000">
                      <a:alpha val="30000"/>
                    </a:srgbClr>
                  </a:outerShdw>
                </a:effectLst>
                <a:latin typeface="Times New Roman" pitchFamily="18" charset="0"/>
                <a:cs typeface="Times New Roman" pitchFamily="18" charset="0"/>
              </a:rPr>
              <a:t>2</a:t>
            </a:r>
            <a:r>
              <a:rPr lang="ja-JP" altLang="en-US" sz="2400" b="1" cap="none" spc="0" dirty="0" smtClean="0">
                <a:ln w="11430"/>
                <a:solidFill>
                  <a:srgbClr val="FF0000"/>
                </a:solidFill>
                <a:effectLst>
                  <a:outerShdw blurRad="80000" dist="40000" dir="5040000" algn="tl">
                    <a:srgbClr val="000000">
                      <a:alpha val="30000"/>
                    </a:srgbClr>
                  </a:outerShdw>
                </a:effectLst>
                <a:latin typeface="Times New Roman" pitchFamily="18" charset="0"/>
                <a:cs typeface="Times New Roman" pitchFamily="18" charset="0"/>
              </a:rPr>
              <a:t>）</a:t>
            </a:r>
            <a:endParaRPr lang="ja-JP" altLang="en-US" sz="2400" b="1" cap="none" spc="0" dirty="0">
              <a:ln w="11430"/>
              <a:solidFill>
                <a:srgbClr val="FF0000"/>
              </a:solidFill>
              <a:effectLst>
                <a:outerShdw blurRad="80000" dist="40000" dir="5040000" algn="tl">
                  <a:srgbClr val="000000">
                    <a:alpha val="30000"/>
                  </a:srgbClr>
                </a:outerShdw>
              </a:effectLst>
              <a:latin typeface="Times New Roman" pitchFamily="18" charset="0"/>
              <a:cs typeface="Times New Roman" pitchFamily="18" charset="0"/>
            </a:endParaRPr>
          </a:p>
        </p:txBody>
      </p:sp>
      <p:sp>
        <p:nvSpPr>
          <p:cNvPr id="10" name="正方形/長方形 9"/>
          <p:cNvSpPr/>
          <p:nvPr/>
        </p:nvSpPr>
        <p:spPr>
          <a:xfrm>
            <a:off x="5715008" y="1285860"/>
            <a:ext cx="3571868" cy="46166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altLang="ja-JP" sz="2400" b="1" dirty="0" smtClean="0">
                <a:ln w="11430"/>
                <a:solidFill>
                  <a:schemeClr val="tx2">
                    <a:lumMod val="90000"/>
                    <a:lumOff val="10000"/>
                  </a:schemeClr>
                </a:solidFill>
                <a:effectLst>
                  <a:outerShdw blurRad="80000" dist="40000" dir="5040000" algn="tl">
                    <a:srgbClr val="000000">
                      <a:alpha val="30000"/>
                    </a:srgbClr>
                  </a:outerShdw>
                </a:effectLst>
                <a:latin typeface="Times New Roman" pitchFamily="18" charset="0"/>
                <a:cs typeface="Times New Roman" pitchFamily="18" charset="0"/>
              </a:rPr>
              <a:t>Disturbed time</a:t>
            </a:r>
            <a:r>
              <a:rPr lang="ja-JP" altLang="en-US" sz="2400" b="1" dirty="0" smtClean="0">
                <a:ln w="11430"/>
                <a:solidFill>
                  <a:schemeClr val="tx2">
                    <a:lumMod val="90000"/>
                    <a:lumOff val="10000"/>
                  </a:schemeClr>
                </a:solidFill>
                <a:effectLst>
                  <a:outerShdw blurRad="80000" dist="40000" dir="5040000" algn="tl">
                    <a:srgbClr val="000000">
                      <a:alpha val="30000"/>
                    </a:srgbClr>
                  </a:outerShdw>
                </a:effectLst>
                <a:latin typeface="Times New Roman" pitchFamily="18" charset="0"/>
                <a:cs typeface="Times New Roman" pitchFamily="18" charset="0"/>
              </a:rPr>
              <a:t>（ </a:t>
            </a:r>
            <a:r>
              <a:rPr lang="en-US" altLang="ja-JP" sz="2400" b="1" cap="none" spc="0" dirty="0" smtClean="0">
                <a:ln w="11430"/>
                <a:solidFill>
                  <a:schemeClr val="tx2">
                    <a:lumMod val="90000"/>
                    <a:lumOff val="10000"/>
                  </a:schemeClr>
                </a:solidFill>
                <a:effectLst>
                  <a:outerShdw blurRad="80000" dist="40000" dir="5040000" algn="tl">
                    <a:srgbClr val="000000">
                      <a:alpha val="30000"/>
                    </a:srgbClr>
                  </a:outerShdw>
                </a:effectLst>
                <a:latin typeface="Times New Roman" pitchFamily="18" charset="0"/>
                <a:cs typeface="Times New Roman" pitchFamily="18" charset="0"/>
              </a:rPr>
              <a:t>Kp</a:t>
            </a:r>
            <a:r>
              <a:rPr lang="ja-JP" altLang="en-US" sz="2400" b="1" cap="none" spc="0" dirty="0" smtClean="0">
                <a:ln w="11430"/>
                <a:solidFill>
                  <a:schemeClr val="tx2">
                    <a:lumMod val="90000"/>
                    <a:lumOff val="10000"/>
                  </a:schemeClr>
                </a:solidFill>
                <a:effectLst>
                  <a:outerShdw blurRad="80000" dist="40000" dir="5040000" algn="tl">
                    <a:srgbClr val="000000">
                      <a:alpha val="30000"/>
                    </a:srgbClr>
                  </a:outerShdw>
                </a:effectLst>
                <a:latin typeface="Times New Roman" pitchFamily="18" charset="0"/>
                <a:cs typeface="Times New Roman" pitchFamily="18" charset="0"/>
              </a:rPr>
              <a:t>≧</a:t>
            </a:r>
            <a:r>
              <a:rPr lang="en-US" altLang="ja-JP" sz="2400" b="1" cap="none" spc="0" dirty="0" smtClean="0">
                <a:ln w="11430"/>
                <a:solidFill>
                  <a:schemeClr val="tx2">
                    <a:lumMod val="90000"/>
                    <a:lumOff val="10000"/>
                  </a:schemeClr>
                </a:solidFill>
                <a:effectLst>
                  <a:outerShdw blurRad="80000" dist="40000" dir="5040000" algn="tl">
                    <a:srgbClr val="000000">
                      <a:alpha val="30000"/>
                    </a:srgbClr>
                  </a:outerShdw>
                </a:effectLst>
                <a:latin typeface="Times New Roman" pitchFamily="18" charset="0"/>
                <a:cs typeface="Times New Roman" pitchFamily="18" charset="0"/>
              </a:rPr>
              <a:t>3</a:t>
            </a:r>
            <a:r>
              <a:rPr lang="ja-JP" altLang="en-US" sz="2400" b="1" cap="none" spc="0" dirty="0" smtClean="0">
                <a:ln w="11430"/>
                <a:solidFill>
                  <a:schemeClr val="tx2">
                    <a:lumMod val="90000"/>
                    <a:lumOff val="10000"/>
                  </a:schemeClr>
                </a:solidFill>
                <a:effectLst>
                  <a:outerShdw blurRad="80000" dist="40000" dir="5040000" algn="tl">
                    <a:srgbClr val="000000">
                      <a:alpha val="30000"/>
                    </a:srgbClr>
                  </a:outerShdw>
                </a:effectLst>
                <a:latin typeface="Times New Roman" pitchFamily="18" charset="0"/>
                <a:cs typeface="Times New Roman" pitchFamily="18" charset="0"/>
              </a:rPr>
              <a:t>）</a:t>
            </a:r>
            <a:endParaRPr lang="ja-JP" altLang="en-US" sz="2400" b="1" cap="none" spc="0" dirty="0">
              <a:ln w="11430"/>
              <a:solidFill>
                <a:schemeClr val="tx2">
                  <a:lumMod val="90000"/>
                  <a:lumOff val="10000"/>
                </a:schemeClr>
              </a:solidFill>
              <a:effectLst>
                <a:outerShdw blurRad="80000" dist="40000" dir="5040000" algn="tl">
                  <a:srgbClr val="000000">
                    <a:alpha val="30000"/>
                  </a:srgbClr>
                </a:outerShdw>
              </a:effectLst>
              <a:latin typeface="Times New Roman" pitchFamily="18" charset="0"/>
              <a:cs typeface="Times New Roman" pitchFamily="18" charset="0"/>
            </a:endParaRPr>
          </a:p>
        </p:txBody>
      </p:sp>
      <p:sp>
        <p:nvSpPr>
          <p:cNvPr id="29" name="正方形/長方形 28"/>
          <p:cNvSpPr/>
          <p:nvPr/>
        </p:nvSpPr>
        <p:spPr>
          <a:xfrm>
            <a:off x="8143900" y="2786058"/>
            <a:ext cx="857256" cy="1071570"/>
          </a:xfrm>
          <a:prstGeom prst="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p:cNvSpPr/>
          <p:nvPr/>
        </p:nvSpPr>
        <p:spPr>
          <a:xfrm>
            <a:off x="4572000" y="2786058"/>
            <a:ext cx="857256" cy="1071570"/>
          </a:xfrm>
          <a:prstGeom prst="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1" name="直線矢印コネクタ 30"/>
          <p:cNvCxnSpPr/>
          <p:nvPr/>
        </p:nvCxnSpPr>
        <p:spPr>
          <a:xfrm>
            <a:off x="1714480" y="3214686"/>
            <a:ext cx="2643206"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直線矢印コネクタ 33"/>
          <p:cNvCxnSpPr/>
          <p:nvPr/>
        </p:nvCxnSpPr>
        <p:spPr>
          <a:xfrm flipV="1">
            <a:off x="1643042" y="3500438"/>
            <a:ext cx="6429420" cy="7143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 name="正方形/長方形 36"/>
          <p:cNvSpPr/>
          <p:nvPr/>
        </p:nvSpPr>
        <p:spPr>
          <a:xfrm>
            <a:off x="2500298" y="3857628"/>
            <a:ext cx="6429420" cy="200026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9" name="直線矢印コネクタ 38"/>
          <p:cNvCxnSpPr/>
          <p:nvPr/>
        </p:nvCxnSpPr>
        <p:spPr>
          <a:xfrm>
            <a:off x="1643042" y="4929198"/>
            <a:ext cx="785818" cy="158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8" name="角丸四角形 27"/>
          <p:cNvSpPr/>
          <p:nvPr/>
        </p:nvSpPr>
        <p:spPr>
          <a:xfrm>
            <a:off x="0" y="1357298"/>
            <a:ext cx="1785918" cy="4929222"/>
          </a:xfrm>
          <a:prstGeom prst="roundRect">
            <a:avLst/>
          </a:prstGeom>
        </p:spPr>
        <p:style>
          <a:lnRef idx="1">
            <a:schemeClr val="dk1"/>
          </a:lnRef>
          <a:fillRef idx="3">
            <a:schemeClr val="dk1"/>
          </a:fillRef>
          <a:effectRef idx="2">
            <a:schemeClr val="dk1"/>
          </a:effectRef>
          <a:fontRef idx="minor">
            <a:schemeClr val="lt1"/>
          </a:fontRef>
        </p:style>
        <p:txBody>
          <a:bodyPr rtlCol="0" anchor="ctr"/>
          <a:lstStyle/>
          <a:p>
            <a:pPr>
              <a:buFont typeface="Wingdings" pitchFamily="2" charset="2"/>
              <a:buChar char="u"/>
            </a:pPr>
            <a:r>
              <a:rPr lang="en-US" altLang="ja-JP" dirty="0" smtClean="0">
                <a:solidFill>
                  <a:srgbClr val="FFFF00"/>
                </a:solidFill>
                <a:latin typeface="Times New Roman" pitchFamily="18" charset="0"/>
                <a:cs typeface="Times New Roman" pitchFamily="18" charset="0"/>
              </a:rPr>
              <a:t>With the growing of geomagnetic activity the drift for west becomes dominate n</a:t>
            </a:r>
            <a:r>
              <a:rPr lang="en-US" altLang="ja-JP" dirty="0" smtClean="0">
                <a:solidFill>
                  <a:srgbClr val="FFFF00"/>
                </a:solidFill>
              </a:rPr>
              <a:t>ear magnetic latitude </a:t>
            </a:r>
            <a:r>
              <a:rPr lang="en-US" altLang="ja-JP" dirty="0" smtClean="0">
                <a:solidFill>
                  <a:srgbClr val="FFFF00"/>
                </a:solidFill>
                <a:latin typeface="Times New Roman" pitchFamily="18" charset="0"/>
                <a:cs typeface="Times New Roman" pitchFamily="18" charset="0"/>
              </a:rPr>
              <a:t>50 degrees on the night side</a:t>
            </a:r>
            <a:r>
              <a:rPr lang="en-US" altLang="ja-JP" dirty="0" smtClean="0">
                <a:solidFill>
                  <a:srgbClr val="FFFF00"/>
                </a:solidFill>
              </a:rPr>
              <a:t>.</a:t>
            </a:r>
          </a:p>
          <a:p>
            <a:pPr>
              <a:buFont typeface="Wingdings" pitchFamily="2" charset="2"/>
              <a:buChar char="u"/>
            </a:pPr>
            <a:endParaRPr lang="en-US" altLang="ja-JP" dirty="0" smtClean="0">
              <a:solidFill>
                <a:srgbClr val="FFFF00"/>
              </a:solidFill>
            </a:endParaRPr>
          </a:p>
          <a:p>
            <a:pPr>
              <a:buFont typeface="Wingdings" pitchFamily="2" charset="2"/>
              <a:buChar char="u"/>
            </a:pPr>
            <a:r>
              <a:rPr lang="en-US" altLang="ja-JP" dirty="0" smtClean="0">
                <a:solidFill>
                  <a:srgbClr val="FFFF00"/>
                </a:solidFill>
              </a:rPr>
              <a:t>In  lower latitude the effect of tide is predominant .</a:t>
            </a:r>
          </a:p>
        </p:txBody>
      </p:sp>
      <p:sp>
        <p:nvSpPr>
          <p:cNvPr id="33" name="TextBox 4"/>
          <p:cNvSpPr txBox="1"/>
          <p:nvPr/>
        </p:nvSpPr>
        <p:spPr>
          <a:xfrm>
            <a:off x="0" y="1"/>
            <a:ext cx="2143108" cy="369332"/>
          </a:xfrm>
          <a:prstGeom prst="rect">
            <a:avLst/>
          </a:prstGeom>
          <a:noFill/>
        </p:spPr>
        <p:txBody>
          <a:bodyPr wrap="square" rtlCol="0">
            <a:spAutoFit/>
          </a:bodyPr>
          <a:lstStyle/>
          <a:p>
            <a:r>
              <a:rPr kumimoji="1" lang="en-US" altLang="ja-JP" dirty="0" smtClean="0"/>
              <a:t>1</a:t>
            </a:r>
            <a:r>
              <a:rPr kumimoji="1" lang="ja-JP" altLang="en-US" dirty="0" err="1" smtClean="0"/>
              <a:t>．</a:t>
            </a:r>
            <a:r>
              <a:rPr lang="en-US" altLang="ja-JP" dirty="0" smtClean="0"/>
              <a:t> Background</a:t>
            </a:r>
            <a:endParaRPr kumimoji="1" lang="ja-JP" altLang="en-US" dirty="0"/>
          </a:p>
        </p:txBody>
      </p:sp>
      <p:sp>
        <p:nvSpPr>
          <p:cNvPr id="32" name="テキスト ボックス 31"/>
          <p:cNvSpPr txBox="1"/>
          <p:nvPr/>
        </p:nvSpPr>
        <p:spPr>
          <a:xfrm>
            <a:off x="5429256" y="4429132"/>
            <a:ext cx="746440" cy="400110"/>
          </a:xfrm>
          <a:prstGeom prst="rect">
            <a:avLst/>
          </a:prstGeom>
          <a:noFill/>
        </p:spPr>
        <p:txBody>
          <a:bodyPr wrap="square" rtlCol="0">
            <a:spAutoFit/>
          </a:bodyPr>
          <a:lstStyle/>
          <a:p>
            <a:r>
              <a:rPr lang="en-US" altLang="ja-JP" sz="2000" dirty="0" smtClean="0"/>
              <a:t>East</a:t>
            </a:r>
            <a:endParaRPr kumimoji="1" lang="ja-JP" altLang="en-US" sz="2000" dirty="0"/>
          </a:p>
        </p:txBody>
      </p:sp>
      <p:sp>
        <p:nvSpPr>
          <p:cNvPr id="35" name="テキスト ボックス 34"/>
          <p:cNvSpPr txBox="1"/>
          <p:nvPr/>
        </p:nvSpPr>
        <p:spPr>
          <a:xfrm>
            <a:off x="5429256" y="4857760"/>
            <a:ext cx="889316" cy="400110"/>
          </a:xfrm>
          <a:prstGeom prst="rect">
            <a:avLst/>
          </a:prstGeom>
          <a:noFill/>
        </p:spPr>
        <p:txBody>
          <a:bodyPr wrap="square" rtlCol="0">
            <a:spAutoFit/>
          </a:bodyPr>
          <a:lstStyle/>
          <a:p>
            <a:r>
              <a:rPr lang="en-US" altLang="ja-JP" sz="2000" b="1" dirty="0" smtClean="0">
                <a:solidFill>
                  <a:srgbClr val="FF0000"/>
                </a:solidFill>
              </a:rPr>
              <a:t>West</a:t>
            </a:r>
            <a:endParaRPr kumimoji="1" lang="ja-JP" altLang="en-US" sz="20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strips(downLeft)">
                                      <p:cBhvr>
                                        <p:cTn id="7" dur="500"/>
                                        <p:tgtEl>
                                          <p:spTgt spid="29"/>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strips(downLeft)">
                                      <p:cBhvr>
                                        <p:cTn id="10" dur="500"/>
                                        <p:tgtEl>
                                          <p:spTgt spid="30"/>
                                        </p:tgtEl>
                                      </p:cBhvr>
                                    </p:animEffect>
                                  </p:childTnLst>
                                </p:cTn>
                              </p:par>
                              <p:par>
                                <p:cTn id="11" presetID="22" presetClass="entr" presetSubtype="4"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ipe(down)">
                                      <p:cBhvr>
                                        <p:cTn id="13" dur="500"/>
                                        <p:tgtEl>
                                          <p:spTgt spid="34"/>
                                        </p:tgtEl>
                                      </p:cBhvr>
                                    </p:animEffect>
                                  </p:childTnLst>
                                </p:cTn>
                              </p:par>
                              <p:par>
                                <p:cTn id="14" presetID="22" presetClass="entr" presetSubtype="4"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wipe(down)">
                                      <p:cBhvr>
                                        <p:cTn id="16" dur="500"/>
                                        <p:tgtEl>
                                          <p:spTgt spid="31"/>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xit" presetSubtype="12" fill="hold" nodeType="clickEffect">
                                  <p:stCondLst>
                                    <p:cond delay="0"/>
                                  </p:stCondLst>
                                  <p:childTnLst>
                                    <p:animEffect transition="out" filter="strips(downLeft)">
                                      <p:cBhvr>
                                        <p:cTn id="20" dur="500"/>
                                        <p:tgtEl>
                                          <p:spTgt spid="34"/>
                                        </p:tgtEl>
                                      </p:cBhvr>
                                    </p:animEffect>
                                    <p:set>
                                      <p:cBhvr>
                                        <p:cTn id="21" dur="1" fill="hold">
                                          <p:stCondLst>
                                            <p:cond delay="499"/>
                                          </p:stCondLst>
                                        </p:cTn>
                                        <p:tgtEl>
                                          <p:spTgt spid="34"/>
                                        </p:tgtEl>
                                        <p:attrNameLst>
                                          <p:attrName>style.visibility</p:attrName>
                                        </p:attrNameLst>
                                      </p:cBhvr>
                                      <p:to>
                                        <p:strVal val="hidden"/>
                                      </p:to>
                                    </p:set>
                                  </p:childTnLst>
                                </p:cTn>
                              </p:par>
                              <p:par>
                                <p:cTn id="22" presetID="18" presetClass="exit" presetSubtype="12" fill="hold" nodeType="withEffect">
                                  <p:stCondLst>
                                    <p:cond delay="0"/>
                                  </p:stCondLst>
                                  <p:childTnLst>
                                    <p:animEffect transition="out" filter="strips(downLeft)">
                                      <p:cBhvr>
                                        <p:cTn id="23" dur="500"/>
                                        <p:tgtEl>
                                          <p:spTgt spid="31"/>
                                        </p:tgtEl>
                                      </p:cBhvr>
                                    </p:animEffect>
                                    <p:set>
                                      <p:cBhvr>
                                        <p:cTn id="24" dur="1" fill="hold">
                                          <p:stCondLst>
                                            <p:cond delay="499"/>
                                          </p:stCondLst>
                                        </p:cTn>
                                        <p:tgtEl>
                                          <p:spTgt spid="31"/>
                                        </p:tgtEl>
                                        <p:attrNameLst>
                                          <p:attrName>style.visibility</p:attrName>
                                        </p:attrNameLst>
                                      </p:cBhvr>
                                      <p:to>
                                        <p:strVal val="hidden"/>
                                      </p:to>
                                    </p:set>
                                  </p:childTnLst>
                                </p:cTn>
                              </p:par>
                              <p:par>
                                <p:cTn id="25" presetID="18" presetClass="exit" presetSubtype="12" fill="hold" grpId="1" nodeType="withEffect">
                                  <p:stCondLst>
                                    <p:cond delay="0"/>
                                  </p:stCondLst>
                                  <p:childTnLst>
                                    <p:animEffect transition="out" filter="strips(downLeft)">
                                      <p:cBhvr>
                                        <p:cTn id="26" dur="500"/>
                                        <p:tgtEl>
                                          <p:spTgt spid="30"/>
                                        </p:tgtEl>
                                      </p:cBhvr>
                                    </p:animEffect>
                                    <p:set>
                                      <p:cBhvr>
                                        <p:cTn id="27" dur="1" fill="hold">
                                          <p:stCondLst>
                                            <p:cond delay="499"/>
                                          </p:stCondLst>
                                        </p:cTn>
                                        <p:tgtEl>
                                          <p:spTgt spid="30"/>
                                        </p:tgtEl>
                                        <p:attrNameLst>
                                          <p:attrName>style.visibility</p:attrName>
                                        </p:attrNameLst>
                                      </p:cBhvr>
                                      <p:to>
                                        <p:strVal val="hidden"/>
                                      </p:to>
                                    </p:set>
                                  </p:childTnLst>
                                </p:cTn>
                              </p:par>
                              <p:par>
                                <p:cTn id="28" presetID="18" presetClass="exit" presetSubtype="12" fill="hold" grpId="1" nodeType="withEffect">
                                  <p:stCondLst>
                                    <p:cond delay="0"/>
                                  </p:stCondLst>
                                  <p:childTnLst>
                                    <p:animEffect transition="out" filter="strips(downLeft)">
                                      <p:cBhvr>
                                        <p:cTn id="29" dur="500"/>
                                        <p:tgtEl>
                                          <p:spTgt spid="29"/>
                                        </p:tgtEl>
                                      </p:cBhvr>
                                    </p:animEffect>
                                    <p:set>
                                      <p:cBhvr>
                                        <p:cTn id="30" dur="1" fill="hold">
                                          <p:stCondLst>
                                            <p:cond delay="499"/>
                                          </p:stCondLst>
                                        </p:cTn>
                                        <p:tgtEl>
                                          <p:spTgt spid="29"/>
                                        </p:tgtEl>
                                        <p:attrNameLst>
                                          <p:attrName>style.visibility</p:attrName>
                                        </p:attrNameLst>
                                      </p:cBhvr>
                                      <p:to>
                                        <p:strVal val="hidden"/>
                                      </p:to>
                                    </p:set>
                                  </p:childTnLst>
                                </p:cTn>
                              </p:par>
                              <p:par>
                                <p:cTn id="31" presetID="22" presetClass="entr" presetSubtype="4" fill="hold" nodeType="with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wipe(down)">
                                      <p:cBhvr>
                                        <p:cTn id="33" dur="500"/>
                                        <p:tgtEl>
                                          <p:spTgt spid="39"/>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wipe(down)">
                                      <p:cBhvr>
                                        <p:cTn id="3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P spid="30" grpId="0" animBg="1"/>
      <p:bldP spid="30" grpId="1" animBg="1"/>
      <p:bldP spid="3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357166"/>
            <a:ext cx="9144000" cy="1285884"/>
          </a:xfrm>
        </p:spPr>
        <p:txBody>
          <a:bodyPr>
            <a:normAutofit/>
          </a:bodyPr>
          <a:lstStyle/>
          <a:p>
            <a:r>
              <a:rPr lang="en-US" altLang="ja-JP" sz="2300" b="1" dirty="0" smtClean="0"/>
              <a:t>In plasmasphere which relates to the ionosphere also has a drift for west in mid-latitude which calls co-rotation lag.</a:t>
            </a:r>
            <a:endParaRPr kumimoji="1" lang="ja-JP" altLang="en-US" sz="2300" b="1" dirty="0"/>
          </a:p>
        </p:txBody>
      </p:sp>
      <p:pic>
        <p:nvPicPr>
          <p:cNvPr id="4" name="コンテンツ プレースホルダ 3" descr="1.bmp"/>
          <p:cNvPicPr>
            <a:picLocks noGrp="1" noChangeAspect="1"/>
          </p:cNvPicPr>
          <p:nvPr>
            <p:ph idx="1"/>
          </p:nvPr>
        </p:nvPicPr>
        <p:blipFill>
          <a:blip r:embed="rId3" cstate="print"/>
          <a:stretch>
            <a:fillRect/>
          </a:stretch>
        </p:blipFill>
        <p:spPr>
          <a:xfrm>
            <a:off x="500034" y="1714488"/>
            <a:ext cx="8001056" cy="1923060"/>
          </a:xfrm>
        </p:spPr>
      </p:pic>
      <p:sp>
        <p:nvSpPr>
          <p:cNvPr id="6" name="TextBox 5"/>
          <p:cNvSpPr txBox="1"/>
          <p:nvPr/>
        </p:nvSpPr>
        <p:spPr>
          <a:xfrm>
            <a:off x="0" y="6457890"/>
            <a:ext cx="5214942" cy="400110"/>
          </a:xfrm>
          <a:prstGeom prst="rect">
            <a:avLst/>
          </a:prstGeom>
          <a:noFill/>
        </p:spPr>
        <p:txBody>
          <a:bodyPr wrap="square" rtlCol="0">
            <a:spAutoFit/>
          </a:bodyPr>
          <a:lstStyle/>
          <a:p>
            <a:r>
              <a:rPr kumimoji="1" lang="en-US" altLang="ja-JP" sz="2000" dirty="0" smtClean="0">
                <a:latin typeface="Times New Roman" pitchFamily="18" charset="0"/>
                <a:cs typeface="Times New Roman" pitchFamily="18" charset="0"/>
              </a:rPr>
              <a:t>Burch and Goldstein, 2004</a:t>
            </a:r>
            <a:endParaRPr kumimoji="1" lang="ja-JP" altLang="en-US" sz="2000" dirty="0">
              <a:latin typeface="Times New Roman" pitchFamily="18" charset="0"/>
              <a:cs typeface="Times New Roman" pitchFamily="18" charset="0"/>
            </a:endParaRPr>
          </a:p>
        </p:txBody>
      </p:sp>
      <p:sp>
        <p:nvSpPr>
          <p:cNvPr id="5" name="角丸四角形 4"/>
          <p:cNvSpPr/>
          <p:nvPr/>
        </p:nvSpPr>
        <p:spPr>
          <a:xfrm>
            <a:off x="142844" y="3786190"/>
            <a:ext cx="4643470" cy="1214446"/>
          </a:xfrm>
          <a:prstGeom prst="round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altLang="ja-JP" sz="2000" b="1" dirty="0" smtClean="0">
                <a:solidFill>
                  <a:srgbClr val="FFFF00"/>
                </a:solidFill>
                <a:latin typeface="Times New Roman" pitchFamily="18" charset="0"/>
                <a:cs typeface="Times New Roman" pitchFamily="18" charset="0"/>
              </a:rPr>
              <a:t>Plasmasphere distribution caught by EUV camera equipped on IMAGE satellite on April 6-8, 2001</a:t>
            </a:r>
          </a:p>
        </p:txBody>
      </p:sp>
      <p:sp>
        <p:nvSpPr>
          <p:cNvPr id="8" name="角丸四角形 7"/>
          <p:cNvSpPr/>
          <p:nvPr/>
        </p:nvSpPr>
        <p:spPr>
          <a:xfrm>
            <a:off x="142844" y="5072074"/>
            <a:ext cx="5214974" cy="1428760"/>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altLang="ja-JP" sz="2000" b="1" dirty="0" smtClean="0">
                <a:solidFill>
                  <a:srgbClr val="FFFF00"/>
                </a:solidFill>
                <a:latin typeface="Times New Roman" pitchFamily="18" charset="0"/>
                <a:cs typeface="Times New Roman" pitchFamily="18" charset="0"/>
              </a:rPr>
              <a:t>The forecast of the position of the notch observed by the DMSP ion drift meter that appears delaying because of the earth`s rotation.</a:t>
            </a:r>
          </a:p>
        </p:txBody>
      </p:sp>
      <p:pic>
        <p:nvPicPr>
          <p:cNvPr id="9" name="コンテンツ プレースホルダ 3" descr="3.bmp"/>
          <p:cNvPicPr>
            <a:picLocks noChangeAspect="1"/>
          </p:cNvPicPr>
          <p:nvPr/>
        </p:nvPicPr>
        <p:blipFill>
          <a:blip r:embed="rId4" cstate="print"/>
          <a:stretch>
            <a:fillRect/>
          </a:stretch>
        </p:blipFill>
        <p:spPr>
          <a:xfrm>
            <a:off x="5624210" y="3714752"/>
            <a:ext cx="3376946" cy="2973969"/>
          </a:xfrm>
          <a:prstGeom prst="rect">
            <a:avLst/>
          </a:prstGeom>
        </p:spPr>
      </p:pic>
      <p:sp>
        <p:nvSpPr>
          <p:cNvPr id="10" name="右矢印 9"/>
          <p:cNvSpPr/>
          <p:nvPr/>
        </p:nvSpPr>
        <p:spPr>
          <a:xfrm>
            <a:off x="5357818" y="5572140"/>
            <a:ext cx="785818" cy="285752"/>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屈折矢印 10"/>
          <p:cNvSpPr/>
          <p:nvPr/>
        </p:nvSpPr>
        <p:spPr>
          <a:xfrm>
            <a:off x="4786314" y="3786190"/>
            <a:ext cx="428628" cy="785818"/>
          </a:xfrm>
          <a:prstGeom prst="ben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TextBox 4"/>
          <p:cNvSpPr txBox="1"/>
          <p:nvPr/>
        </p:nvSpPr>
        <p:spPr>
          <a:xfrm>
            <a:off x="0" y="1"/>
            <a:ext cx="2143108" cy="369332"/>
          </a:xfrm>
          <a:prstGeom prst="rect">
            <a:avLst/>
          </a:prstGeom>
          <a:noFill/>
        </p:spPr>
        <p:txBody>
          <a:bodyPr wrap="square" rtlCol="0">
            <a:spAutoFit/>
          </a:bodyPr>
          <a:lstStyle/>
          <a:p>
            <a:r>
              <a:rPr kumimoji="1" lang="en-US" altLang="ja-JP" dirty="0" smtClean="0"/>
              <a:t>1</a:t>
            </a:r>
            <a:r>
              <a:rPr kumimoji="1" lang="ja-JP" altLang="en-US" dirty="0" err="1" smtClean="0"/>
              <a:t>．</a:t>
            </a:r>
            <a:r>
              <a:rPr lang="en-US" altLang="ja-JP" dirty="0" smtClean="0"/>
              <a:t> Background</a:t>
            </a:r>
            <a:endParaRPr kumimoji="1" lang="ja-JP" alt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l="45933" t="37480" r="17317" b="19466"/>
          <a:stretch>
            <a:fillRect/>
          </a:stretch>
        </p:blipFill>
        <p:spPr bwMode="auto">
          <a:xfrm>
            <a:off x="1619672" y="1303833"/>
            <a:ext cx="7524327" cy="5509543"/>
          </a:xfrm>
          <a:prstGeom prst="rect">
            <a:avLst/>
          </a:prstGeom>
          <a:noFill/>
          <a:ln w="9525">
            <a:noFill/>
            <a:miter lim="800000"/>
            <a:headEnd/>
            <a:tailEnd/>
          </a:ln>
        </p:spPr>
      </p:pic>
      <p:sp>
        <p:nvSpPr>
          <p:cNvPr id="2" name="タイトル 1"/>
          <p:cNvSpPr>
            <a:spLocks noGrp="1"/>
          </p:cNvSpPr>
          <p:nvPr>
            <p:ph type="title"/>
          </p:nvPr>
        </p:nvSpPr>
        <p:spPr>
          <a:xfrm>
            <a:off x="0" y="404664"/>
            <a:ext cx="9144000" cy="1224136"/>
          </a:xfrm>
        </p:spPr>
        <p:txBody>
          <a:bodyPr>
            <a:noAutofit/>
          </a:bodyPr>
          <a:lstStyle/>
          <a:p>
            <a:r>
              <a:rPr lang="en-US" altLang="ja-JP" sz="3200" dirty="0" smtClean="0">
                <a:latin typeface="Times New Roman" pitchFamily="18" charset="0"/>
                <a:cs typeface="Times New Roman" pitchFamily="18" charset="0"/>
              </a:rPr>
              <a:t>Observation result using Millstone Hill radar by </a:t>
            </a:r>
            <a:br>
              <a:rPr lang="en-US" altLang="ja-JP" sz="3200" dirty="0" smtClean="0">
                <a:latin typeface="Times New Roman" pitchFamily="18" charset="0"/>
                <a:cs typeface="Times New Roman" pitchFamily="18" charset="0"/>
              </a:rPr>
            </a:br>
            <a:r>
              <a:rPr lang="en-US" altLang="ja-JP" sz="3200" dirty="0" smtClean="0">
                <a:solidFill>
                  <a:srgbClr val="FF0000"/>
                </a:solidFill>
                <a:latin typeface="Times New Roman" pitchFamily="18" charset="0"/>
                <a:cs typeface="Times New Roman" pitchFamily="18" charset="0"/>
              </a:rPr>
              <a:t>Gonzales et al. [1978]</a:t>
            </a:r>
            <a:r>
              <a:rPr lang="ja-JP" altLang="en-US" sz="3200" dirty="0" smtClean="0">
                <a:solidFill>
                  <a:srgbClr val="FF0000"/>
                </a:solidFill>
                <a:latin typeface="Times New Roman" pitchFamily="18" charset="0"/>
                <a:cs typeface="Times New Roman" pitchFamily="18" charset="0"/>
              </a:rPr>
              <a:t> </a:t>
            </a:r>
            <a:r>
              <a:rPr lang="en-US" altLang="ja-JP" sz="3200" dirty="0" smtClean="0">
                <a:latin typeface="Times New Roman" pitchFamily="18" charset="0"/>
                <a:cs typeface="Times New Roman" pitchFamily="18" charset="0"/>
              </a:rPr>
              <a:t>and </a:t>
            </a:r>
            <a:r>
              <a:rPr lang="en-US" altLang="ja-JP" sz="3200" dirty="0" smtClean="0">
                <a:solidFill>
                  <a:schemeClr val="tx2"/>
                </a:solidFill>
                <a:latin typeface="Times New Roman" pitchFamily="18" charset="0"/>
                <a:cs typeface="Times New Roman" pitchFamily="18" charset="0"/>
              </a:rPr>
              <a:t>Richmond et al. [1980]</a:t>
            </a:r>
            <a:endParaRPr lang="ja-JP" altLang="en-US" sz="3200" dirty="0">
              <a:solidFill>
                <a:schemeClr val="tx2"/>
              </a:solidFill>
              <a:latin typeface="Times New Roman" pitchFamily="18" charset="0"/>
              <a:cs typeface="Times New Roman" pitchFamily="18" charset="0"/>
            </a:endParaRPr>
          </a:p>
        </p:txBody>
      </p:sp>
      <p:sp>
        <p:nvSpPr>
          <p:cNvPr id="6" name="テキスト ボックス 5"/>
          <p:cNvSpPr txBox="1"/>
          <p:nvPr/>
        </p:nvSpPr>
        <p:spPr>
          <a:xfrm>
            <a:off x="0" y="6457890"/>
            <a:ext cx="3286116" cy="400110"/>
          </a:xfrm>
          <a:prstGeom prst="rect">
            <a:avLst/>
          </a:prstGeom>
          <a:noFill/>
        </p:spPr>
        <p:txBody>
          <a:bodyPr wrap="square" rtlCol="0">
            <a:spAutoFit/>
          </a:bodyPr>
          <a:lstStyle/>
          <a:p>
            <a:r>
              <a:rPr lang="en-US" altLang="ja-JP" sz="2000" dirty="0" smtClean="0">
                <a:latin typeface="Times New Roman" pitchFamily="18" charset="0"/>
                <a:cs typeface="Times New Roman" pitchFamily="18" charset="0"/>
              </a:rPr>
              <a:t>Kelley and Rodney, 1989</a:t>
            </a:r>
            <a:endParaRPr kumimoji="1" lang="ja-JP" altLang="en-US" sz="2000" dirty="0">
              <a:latin typeface="Times New Roman" pitchFamily="18" charset="0"/>
              <a:cs typeface="Times New Roman" pitchFamily="18" charset="0"/>
            </a:endParaRPr>
          </a:p>
        </p:txBody>
      </p:sp>
      <p:sp>
        <p:nvSpPr>
          <p:cNvPr id="12" name="正方形/長方形 11"/>
          <p:cNvSpPr/>
          <p:nvPr/>
        </p:nvSpPr>
        <p:spPr>
          <a:xfrm>
            <a:off x="3779912" y="2636912"/>
            <a:ext cx="3209532" cy="52322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altLang="ja-JP" sz="2800" dirty="0" smtClean="0">
                <a:solidFill>
                  <a:srgbClr val="FF0000"/>
                </a:solidFill>
                <a:latin typeface="Times New Roman" pitchFamily="18" charset="0"/>
                <a:ea typeface="+mj-ea"/>
                <a:cs typeface="Times New Roman" pitchFamily="18" charset="0"/>
              </a:rPr>
              <a:t>Especially quiet time</a:t>
            </a:r>
            <a:endParaRPr lang="ja-JP" altLang="en-US" sz="2800" dirty="0">
              <a:solidFill>
                <a:srgbClr val="FF0000"/>
              </a:solidFill>
              <a:latin typeface="Times New Roman" pitchFamily="18" charset="0"/>
              <a:ea typeface="+mj-ea"/>
              <a:cs typeface="Times New Roman" pitchFamily="18" charset="0"/>
            </a:endParaRPr>
          </a:p>
        </p:txBody>
      </p:sp>
      <p:sp>
        <p:nvSpPr>
          <p:cNvPr id="14" name="正方形/長方形 13"/>
          <p:cNvSpPr/>
          <p:nvPr/>
        </p:nvSpPr>
        <p:spPr>
          <a:xfrm>
            <a:off x="4211960" y="4797152"/>
            <a:ext cx="2374368" cy="52322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altLang="ja-JP" sz="2800" dirty="0" smtClean="0">
                <a:ln>
                  <a:solidFill>
                    <a:schemeClr val="tx2"/>
                  </a:solidFill>
                </a:ln>
                <a:solidFill>
                  <a:schemeClr val="tx2"/>
                </a:solidFill>
                <a:latin typeface="Times New Roman" pitchFamily="18" charset="0"/>
                <a:ea typeface="+mj-ea"/>
                <a:cs typeface="Times New Roman" pitchFamily="18" charset="0"/>
              </a:rPr>
              <a:t>Less quiet time</a:t>
            </a:r>
            <a:endParaRPr lang="ja-JP" altLang="en-US" sz="2800" dirty="0">
              <a:ln>
                <a:solidFill>
                  <a:schemeClr val="tx2"/>
                </a:solidFill>
              </a:ln>
              <a:solidFill>
                <a:schemeClr val="tx2"/>
              </a:solidFill>
              <a:latin typeface="Times New Roman" pitchFamily="18" charset="0"/>
              <a:ea typeface="+mj-ea"/>
              <a:cs typeface="Times New Roman" pitchFamily="18" charset="0"/>
            </a:endParaRPr>
          </a:p>
        </p:txBody>
      </p:sp>
      <p:sp>
        <p:nvSpPr>
          <p:cNvPr id="17" name="TextBox 4"/>
          <p:cNvSpPr txBox="1"/>
          <p:nvPr/>
        </p:nvSpPr>
        <p:spPr>
          <a:xfrm>
            <a:off x="0" y="0"/>
            <a:ext cx="9144000" cy="461665"/>
          </a:xfrm>
          <a:prstGeom prst="rect">
            <a:avLst/>
          </a:prstGeom>
          <a:solidFill>
            <a:srgbClr val="FFFF00"/>
          </a:solidFill>
        </p:spPr>
        <p:txBody>
          <a:bodyPr wrap="square" rtlCol="0">
            <a:spAutoFit/>
          </a:bodyPr>
          <a:lstStyle/>
          <a:p>
            <a:r>
              <a:rPr lang="en-US" altLang="ja-JP" sz="2400" b="1" dirty="0" smtClean="0">
                <a:latin typeface="Times New Roman" pitchFamily="18" charset="0"/>
                <a:cs typeface="Times New Roman" pitchFamily="18" charset="0"/>
              </a:rPr>
              <a:t>Background(2/6)</a:t>
            </a:r>
            <a:endParaRPr kumimoji="1" lang="ja-JP" altLang="en-US" sz="2400" b="1" dirty="0">
              <a:latin typeface="Times New Roman" pitchFamily="18" charset="0"/>
              <a:cs typeface="Times New Roman" pitchFamily="18" charset="0"/>
            </a:endParaRPr>
          </a:p>
        </p:txBody>
      </p:sp>
      <p:grpSp>
        <p:nvGrpSpPr>
          <p:cNvPr id="25" name="组合 24"/>
          <p:cNvGrpSpPr/>
          <p:nvPr/>
        </p:nvGrpSpPr>
        <p:grpSpPr>
          <a:xfrm>
            <a:off x="107504" y="2564904"/>
            <a:ext cx="1644617" cy="3731642"/>
            <a:chOff x="467544" y="2420888"/>
            <a:chExt cx="1644617" cy="3731642"/>
          </a:xfrm>
        </p:grpSpPr>
        <p:sp>
          <p:nvSpPr>
            <p:cNvPr id="26" name="正方形/長方形 186"/>
            <p:cNvSpPr/>
            <p:nvPr/>
          </p:nvSpPr>
          <p:spPr>
            <a:xfrm>
              <a:off x="547024" y="2420888"/>
              <a:ext cx="1492716"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altLang="ja-JP" sz="5400" b="1" cap="none" spc="0" dirty="0" smtClean="0">
                  <a:ln w="11430"/>
                  <a:solidFill>
                    <a:srgbClr val="FF0000"/>
                  </a:solidFill>
                  <a:effectLst>
                    <a:outerShdw blurRad="80000" dist="40000" dir="5040000" algn="tl">
                      <a:srgbClr val="000000">
                        <a:alpha val="30000"/>
                      </a:srgbClr>
                    </a:outerShdw>
                  </a:effectLst>
                  <a:latin typeface="Times New Roman" pitchFamily="18" charset="0"/>
                  <a:cs typeface="Times New Roman" pitchFamily="18" charset="0"/>
                </a:rPr>
                <a:t>East</a:t>
              </a:r>
              <a:endParaRPr lang="ja-JP" altLang="en-US" sz="5400" b="1" cap="none" spc="0" dirty="0">
                <a:ln w="11430"/>
                <a:solidFill>
                  <a:srgbClr val="FF0000"/>
                </a:solidFill>
                <a:effectLst>
                  <a:outerShdw blurRad="80000" dist="40000" dir="5040000" algn="tl">
                    <a:srgbClr val="000000">
                      <a:alpha val="30000"/>
                    </a:srgbClr>
                  </a:outerShdw>
                </a:effectLst>
                <a:latin typeface="Times New Roman" pitchFamily="18" charset="0"/>
                <a:cs typeface="Times New Roman" pitchFamily="18" charset="0"/>
              </a:endParaRPr>
            </a:p>
          </p:txBody>
        </p:sp>
        <p:sp>
          <p:nvSpPr>
            <p:cNvPr id="27" name="正方形/長方形 187"/>
            <p:cNvSpPr/>
            <p:nvPr/>
          </p:nvSpPr>
          <p:spPr>
            <a:xfrm>
              <a:off x="467544" y="5229200"/>
              <a:ext cx="1644617" cy="923330"/>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altLang="ja-JP" sz="5400" b="1" dirty="0" smtClean="0">
                  <a:ln w="11430"/>
                  <a:solidFill>
                    <a:schemeClr val="tx2">
                      <a:lumMod val="90000"/>
                      <a:lumOff val="10000"/>
                    </a:schemeClr>
                  </a:solidFill>
                  <a:effectLst>
                    <a:outerShdw blurRad="80000" dist="40000" dir="5040000" algn="tl">
                      <a:srgbClr val="000000">
                        <a:alpha val="30000"/>
                      </a:srgbClr>
                    </a:outerShdw>
                  </a:effectLst>
                  <a:latin typeface="Times New Roman" pitchFamily="18" charset="0"/>
                  <a:cs typeface="Times New Roman" pitchFamily="18" charset="0"/>
                </a:rPr>
                <a:t>West</a:t>
              </a:r>
              <a:endParaRPr lang="ja-JP" altLang="en-US" sz="5400" b="1" cap="none" spc="0" dirty="0">
                <a:ln w="11430"/>
                <a:solidFill>
                  <a:schemeClr val="tx2">
                    <a:lumMod val="90000"/>
                    <a:lumOff val="10000"/>
                  </a:schemeClr>
                </a:solidFill>
                <a:effectLst>
                  <a:outerShdw blurRad="80000" dist="40000" dir="5040000" algn="tl">
                    <a:srgbClr val="000000">
                      <a:alpha val="30000"/>
                    </a:srgbClr>
                  </a:outerShdw>
                </a:effectLst>
                <a:latin typeface="Times New Roman" pitchFamily="18" charset="0"/>
                <a:cs typeface="Times New Roman" pitchFamily="18" charset="0"/>
              </a:endParaRPr>
            </a:p>
          </p:txBody>
        </p:sp>
        <p:cxnSp>
          <p:nvCxnSpPr>
            <p:cNvPr id="28" name="直線矢印コネクタ 12"/>
            <p:cNvCxnSpPr>
              <a:stCxn id="26" idx="2"/>
              <a:endCxn id="27" idx="0"/>
            </p:cNvCxnSpPr>
            <p:nvPr/>
          </p:nvCxnSpPr>
          <p:spPr>
            <a:xfrm rot="5400000">
              <a:off x="349127" y="4284945"/>
              <a:ext cx="1884982" cy="3529"/>
            </a:xfrm>
            <a:prstGeom prst="straightConnector1">
              <a:avLst/>
            </a:prstGeom>
            <a:ln w="762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pSp>
      <p:sp>
        <p:nvSpPr>
          <p:cNvPr id="30" name="正方形/長方形 327"/>
          <p:cNvSpPr/>
          <p:nvPr/>
        </p:nvSpPr>
        <p:spPr>
          <a:xfrm>
            <a:off x="6516216" y="2060848"/>
            <a:ext cx="1008112" cy="3888432"/>
          </a:xfrm>
          <a:prstGeom prst="rect">
            <a:avLst/>
          </a:prstGeom>
          <a:solidFill>
            <a:srgbClr val="FF0000"/>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p>
        </p:txBody>
      </p:sp>
      <p:sp>
        <p:nvSpPr>
          <p:cNvPr id="13" name="正方形/長方形 12"/>
          <p:cNvSpPr/>
          <p:nvPr/>
        </p:nvSpPr>
        <p:spPr>
          <a:xfrm>
            <a:off x="683568" y="1700808"/>
            <a:ext cx="2714600"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ysClr val="windowText" lastClr="000000"/>
                </a:solidFill>
              </a:rPr>
              <a:t>Geomagnetic latitude:57</a:t>
            </a:r>
            <a:endParaRPr kumimoji="1" lang="ja-JP" altLang="en-US" dirty="0">
              <a:solidFill>
                <a:sysClr val="windowText" lastClr="000000"/>
              </a:solidFill>
            </a:endParaRPr>
          </a:p>
        </p:txBody>
      </p:sp>
      <p:sp>
        <p:nvSpPr>
          <p:cNvPr id="15" name="テキスト ボックス 14"/>
          <p:cNvSpPr txBox="1"/>
          <p:nvPr/>
        </p:nvSpPr>
        <p:spPr>
          <a:xfrm>
            <a:off x="6646521" y="1484784"/>
            <a:ext cx="2497479" cy="369332"/>
          </a:xfrm>
          <a:prstGeom prst="rect">
            <a:avLst/>
          </a:prstGeom>
          <a:noFill/>
        </p:spPr>
        <p:txBody>
          <a:bodyPr wrap="none" rtlCol="0">
            <a:spAutoFit/>
          </a:bodyPr>
          <a:lstStyle/>
          <a:p>
            <a:r>
              <a:rPr kumimoji="1" lang="en-US" altLang="ja-JP" dirty="0" smtClean="0"/>
              <a:t>And the empirical model</a:t>
            </a:r>
            <a:endParaRPr kumimoji="1" lang="ja-JP"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heckerboard(across)">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357166"/>
            <a:ext cx="9144000" cy="1071570"/>
          </a:xfrm>
        </p:spPr>
        <p:txBody>
          <a:bodyPr>
            <a:noAutofit/>
          </a:bodyPr>
          <a:lstStyle/>
          <a:p>
            <a:r>
              <a:rPr lang="en-US" altLang="ja-JP" sz="2500" b="1" dirty="0" smtClean="0"/>
              <a:t>The observation of the Wallops SuperDARN radar which is located at magnetic latitude 49.4 degrees.</a:t>
            </a:r>
            <a:endParaRPr kumimoji="1" lang="ja-JP" altLang="en-US" sz="2500" b="1" dirty="0"/>
          </a:p>
        </p:txBody>
      </p:sp>
      <p:pic>
        <p:nvPicPr>
          <p:cNvPr id="4" name="コンテンツ プレースホルダ 3"/>
          <p:cNvPicPr>
            <a:picLocks noGrp="1" noChangeAspect="1" noChangeArrowheads="1"/>
          </p:cNvPicPr>
          <p:nvPr>
            <p:ph idx="1"/>
          </p:nvPr>
        </p:nvPicPr>
        <p:blipFill>
          <a:blip r:embed="rId2" cstate="print"/>
          <a:srcRect/>
          <a:stretch>
            <a:fillRect/>
          </a:stretch>
        </p:blipFill>
        <p:spPr bwMode="auto">
          <a:xfrm>
            <a:off x="0" y="2357430"/>
            <a:ext cx="6357950" cy="3776703"/>
          </a:xfrm>
          <a:prstGeom prst="rect">
            <a:avLst/>
          </a:prstGeom>
          <a:noFill/>
          <a:ln w="9525">
            <a:noFill/>
            <a:miter lim="800000"/>
            <a:headEnd/>
            <a:tailEnd/>
          </a:ln>
        </p:spPr>
      </p:pic>
      <p:sp>
        <p:nvSpPr>
          <p:cNvPr id="5" name="角丸四角形 4"/>
          <p:cNvSpPr/>
          <p:nvPr/>
        </p:nvSpPr>
        <p:spPr>
          <a:xfrm>
            <a:off x="6500826" y="1643050"/>
            <a:ext cx="2643174" cy="5214950"/>
          </a:xfrm>
          <a:prstGeom prst="roundRect">
            <a:avLst/>
          </a:prstGeom>
        </p:spPr>
        <p:style>
          <a:lnRef idx="0">
            <a:schemeClr val="dk1"/>
          </a:lnRef>
          <a:fillRef idx="3">
            <a:schemeClr val="dk1"/>
          </a:fillRef>
          <a:effectRef idx="3">
            <a:schemeClr val="dk1"/>
          </a:effectRef>
          <a:fontRef idx="minor">
            <a:schemeClr val="lt1"/>
          </a:fontRef>
        </p:style>
        <p:txBody>
          <a:bodyPr anchor="ctr"/>
          <a:lstStyle/>
          <a:p>
            <a:pPr fontAlgn="auto">
              <a:spcBef>
                <a:spcPts val="0"/>
              </a:spcBef>
              <a:spcAft>
                <a:spcPts val="0"/>
              </a:spcAft>
              <a:buFont typeface="Arial" pitchFamily="34" charset="0"/>
              <a:buChar char="•"/>
              <a:defRPr/>
            </a:pPr>
            <a:r>
              <a:rPr lang="en-US" altLang="ja-JP" dirty="0" smtClean="0">
                <a:solidFill>
                  <a:srgbClr val="FFFF00"/>
                </a:solidFill>
              </a:rPr>
              <a:t>Ionosphere average convection pattern that is calculated form the observation data from June, 2005 to August, 2006. </a:t>
            </a:r>
          </a:p>
          <a:p>
            <a:pPr>
              <a:buFont typeface="Arial" pitchFamily="34" charset="0"/>
              <a:buChar char="•"/>
              <a:defRPr/>
            </a:pPr>
            <a:r>
              <a:rPr lang="en-US" altLang="ja-JP" dirty="0" smtClean="0">
                <a:solidFill>
                  <a:srgbClr val="FFFF00"/>
                </a:solidFill>
              </a:rPr>
              <a:t>In mid-latitude, the influence of the high latitude convection is far weaker, and movement for the west driven by the Disturbance dynamo action is more predominant. </a:t>
            </a:r>
          </a:p>
          <a:p>
            <a:pPr fontAlgn="auto">
              <a:spcBef>
                <a:spcPts val="0"/>
              </a:spcBef>
              <a:spcAft>
                <a:spcPts val="0"/>
              </a:spcAft>
              <a:buFont typeface="Arial" pitchFamily="34" charset="0"/>
              <a:buChar char="•"/>
              <a:defRPr/>
            </a:pPr>
            <a:endParaRPr lang="en-US" altLang="ja-JP" dirty="0" smtClean="0">
              <a:solidFill>
                <a:srgbClr val="FFFF00"/>
              </a:solidFill>
            </a:endParaRPr>
          </a:p>
          <a:p>
            <a:pPr fontAlgn="auto">
              <a:spcBef>
                <a:spcPts val="0"/>
              </a:spcBef>
              <a:spcAft>
                <a:spcPts val="0"/>
              </a:spcAft>
              <a:buFont typeface="Arial" pitchFamily="34" charset="0"/>
              <a:buChar char="•"/>
              <a:defRPr/>
            </a:pPr>
            <a:endParaRPr lang="ja-JP" altLang="en-US" dirty="0">
              <a:solidFill>
                <a:srgbClr val="FFFF00"/>
              </a:solidFill>
            </a:endParaRPr>
          </a:p>
        </p:txBody>
      </p:sp>
      <p:sp>
        <p:nvSpPr>
          <p:cNvPr id="8" name="テキスト ボックス 7"/>
          <p:cNvSpPr txBox="1"/>
          <p:nvPr/>
        </p:nvSpPr>
        <p:spPr>
          <a:xfrm>
            <a:off x="0" y="6457890"/>
            <a:ext cx="2857488" cy="400110"/>
          </a:xfrm>
          <a:prstGeom prst="rect">
            <a:avLst/>
          </a:prstGeom>
          <a:noFill/>
        </p:spPr>
        <p:txBody>
          <a:bodyPr wrap="square" rtlCol="0">
            <a:spAutoFit/>
          </a:bodyPr>
          <a:lstStyle/>
          <a:p>
            <a:r>
              <a:rPr lang="en-US" altLang="ja-JP" sz="2000" dirty="0" smtClean="0"/>
              <a:t>Baker et al.</a:t>
            </a:r>
            <a:r>
              <a:rPr kumimoji="1" lang="en-US" altLang="ja-JP" sz="2000" dirty="0" smtClean="0"/>
              <a:t>, 2007</a:t>
            </a:r>
            <a:endParaRPr kumimoji="1" lang="ja-JP" altLang="en-US" sz="2000" dirty="0"/>
          </a:p>
        </p:txBody>
      </p:sp>
      <p:sp>
        <p:nvSpPr>
          <p:cNvPr id="11" name="角丸四角形 10"/>
          <p:cNvSpPr/>
          <p:nvPr/>
        </p:nvSpPr>
        <p:spPr>
          <a:xfrm>
            <a:off x="0" y="1643050"/>
            <a:ext cx="6429388" cy="571504"/>
          </a:xfrm>
          <a:prstGeom prst="roundRect">
            <a:avLst>
              <a:gd name="adj" fmla="val 0"/>
            </a:avLst>
          </a:prstGeom>
        </p:spPr>
        <p:style>
          <a:lnRef idx="0">
            <a:schemeClr val="dk1"/>
          </a:lnRef>
          <a:fillRef idx="3">
            <a:schemeClr val="dk1"/>
          </a:fillRef>
          <a:effectRef idx="3">
            <a:schemeClr val="dk1"/>
          </a:effectRef>
          <a:fontRef idx="minor">
            <a:schemeClr val="lt1"/>
          </a:fontRef>
        </p:style>
        <p:txBody>
          <a:bodyPr rtlCol="0" anchor="ctr"/>
          <a:lstStyle/>
          <a:p>
            <a:pPr fontAlgn="auto">
              <a:spcAft>
                <a:spcPts val="0"/>
              </a:spcAft>
              <a:buFont typeface="Arial" pitchFamily="34" charset="0"/>
              <a:buChar char="•"/>
              <a:defRPr/>
            </a:pPr>
            <a:r>
              <a:rPr lang="en-US" altLang="ja-JP" dirty="0" smtClean="0">
                <a:solidFill>
                  <a:srgbClr val="FFFF00"/>
                </a:solidFill>
              </a:rPr>
              <a:t>When geomagnetic activity is comparatively quiet</a:t>
            </a:r>
            <a:r>
              <a:rPr lang="ja-JP" altLang="en-US" dirty="0" smtClean="0">
                <a:solidFill>
                  <a:srgbClr val="FFFF00"/>
                </a:solidFill>
                <a:latin typeface="+mn-ea"/>
              </a:rPr>
              <a:t>（</a:t>
            </a:r>
            <a:r>
              <a:rPr lang="en-US" altLang="ja-JP" dirty="0" smtClean="0">
                <a:solidFill>
                  <a:srgbClr val="FFFF00"/>
                </a:solidFill>
                <a:latin typeface="+mn-ea"/>
              </a:rPr>
              <a:t>Kp</a:t>
            </a:r>
            <a:r>
              <a:rPr lang="ja-JP" altLang="en-US" dirty="0" smtClean="0">
                <a:solidFill>
                  <a:srgbClr val="FFFF00"/>
                </a:solidFill>
                <a:latin typeface="+mn-ea"/>
              </a:rPr>
              <a:t>≦３）。</a:t>
            </a:r>
            <a:endParaRPr lang="en-US" altLang="ja-JP" dirty="0" smtClean="0">
              <a:solidFill>
                <a:srgbClr val="FFFF00"/>
              </a:solidFill>
            </a:endParaRPr>
          </a:p>
        </p:txBody>
      </p:sp>
      <p:sp>
        <p:nvSpPr>
          <p:cNvPr id="18" name="左矢印 17"/>
          <p:cNvSpPr/>
          <p:nvPr/>
        </p:nvSpPr>
        <p:spPr>
          <a:xfrm>
            <a:off x="3857620" y="5000636"/>
            <a:ext cx="764094" cy="285752"/>
          </a:xfrm>
          <a:prstGeom prst="lef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左矢印 18"/>
          <p:cNvSpPr/>
          <p:nvPr/>
        </p:nvSpPr>
        <p:spPr>
          <a:xfrm>
            <a:off x="4857752" y="5000636"/>
            <a:ext cx="764094" cy="285752"/>
          </a:xfrm>
          <a:prstGeom prst="lef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9" name="组合 28"/>
          <p:cNvGrpSpPr/>
          <p:nvPr/>
        </p:nvGrpSpPr>
        <p:grpSpPr>
          <a:xfrm>
            <a:off x="3857620" y="3714751"/>
            <a:ext cx="785818" cy="785819"/>
            <a:chOff x="4143372" y="3786189"/>
            <a:chExt cx="785818" cy="785819"/>
          </a:xfrm>
        </p:grpSpPr>
        <p:sp>
          <p:nvSpPr>
            <p:cNvPr id="23" name="左矢印 19"/>
            <p:cNvSpPr/>
            <p:nvPr/>
          </p:nvSpPr>
          <p:spPr>
            <a:xfrm rot="10800000">
              <a:off x="4357686" y="3786189"/>
              <a:ext cx="357190" cy="214314"/>
            </a:xfrm>
            <a:prstGeom prst="lef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左矢印 19"/>
            <p:cNvSpPr/>
            <p:nvPr/>
          </p:nvSpPr>
          <p:spPr>
            <a:xfrm rot="16200000">
              <a:off x="4643438" y="4071942"/>
              <a:ext cx="357190" cy="214314"/>
            </a:xfrm>
            <a:prstGeom prst="lef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左矢印 19"/>
            <p:cNvSpPr/>
            <p:nvPr/>
          </p:nvSpPr>
          <p:spPr>
            <a:xfrm rot="5400000">
              <a:off x="4071934" y="4071942"/>
              <a:ext cx="357190" cy="214314"/>
            </a:xfrm>
            <a:prstGeom prst="lef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左矢印 19"/>
            <p:cNvSpPr/>
            <p:nvPr/>
          </p:nvSpPr>
          <p:spPr>
            <a:xfrm>
              <a:off x="4357686" y="4357694"/>
              <a:ext cx="357190" cy="214314"/>
            </a:xfrm>
            <a:prstGeom prst="lef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0" name="组合 29"/>
          <p:cNvGrpSpPr/>
          <p:nvPr/>
        </p:nvGrpSpPr>
        <p:grpSpPr>
          <a:xfrm>
            <a:off x="4726779" y="3714752"/>
            <a:ext cx="773915" cy="785818"/>
            <a:chOff x="5012531" y="3786190"/>
            <a:chExt cx="773915" cy="785818"/>
          </a:xfrm>
        </p:grpSpPr>
        <p:sp>
          <p:nvSpPr>
            <p:cNvPr id="20" name="左矢印 19"/>
            <p:cNvSpPr/>
            <p:nvPr/>
          </p:nvSpPr>
          <p:spPr>
            <a:xfrm>
              <a:off x="5214942" y="3786190"/>
              <a:ext cx="357190" cy="214314"/>
            </a:xfrm>
            <a:prstGeom prst="lef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左矢印 19"/>
            <p:cNvSpPr/>
            <p:nvPr/>
          </p:nvSpPr>
          <p:spPr>
            <a:xfrm rot="5400000">
              <a:off x="5500694" y="4071942"/>
              <a:ext cx="357190" cy="214314"/>
            </a:xfrm>
            <a:prstGeom prst="lef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左矢印 19"/>
            <p:cNvSpPr/>
            <p:nvPr/>
          </p:nvSpPr>
          <p:spPr>
            <a:xfrm rot="10800000">
              <a:off x="5286380" y="4357694"/>
              <a:ext cx="357190" cy="214314"/>
            </a:xfrm>
            <a:prstGeom prst="lef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左矢印 19"/>
            <p:cNvSpPr/>
            <p:nvPr/>
          </p:nvSpPr>
          <p:spPr>
            <a:xfrm rot="16434092">
              <a:off x="4941093" y="4078820"/>
              <a:ext cx="357190" cy="214314"/>
            </a:xfrm>
            <a:prstGeom prst="lef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1" name="TextBox 4"/>
          <p:cNvSpPr txBox="1"/>
          <p:nvPr/>
        </p:nvSpPr>
        <p:spPr>
          <a:xfrm>
            <a:off x="0" y="1"/>
            <a:ext cx="2143108" cy="369332"/>
          </a:xfrm>
          <a:prstGeom prst="rect">
            <a:avLst/>
          </a:prstGeom>
          <a:noFill/>
        </p:spPr>
        <p:txBody>
          <a:bodyPr wrap="square" rtlCol="0">
            <a:spAutoFit/>
          </a:bodyPr>
          <a:lstStyle/>
          <a:p>
            <a:r>
              <a:rPr kumimoji="1" lang="en-US" altLang="ja-JP" dirty="0" smtClean="0"/>
              <a:t>1</a:t>
            </a:r>
            <a:r>
              <a:rPr kumimoji="1" lang="ja-JP" altLang="en-US" dirty="0" err="1" smtClean="0"/>
              <a:t>．</a:t>
            </a:r>
            <a:r>
              <a:rPr lang="en-US" altLang="ja-JP" dirty="0" smtClean="0"/>
              <a:t> Background</a:t>
            </a:r>
            <a:endParaRPr kumimoji="1" lang="ja-JP"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endCondLst>
                                    <p:cond evt="onNext" delay="0">
                                      <p:tgtEl>
                                        <p:sldTgt/>
                                      </p:tgtEl>
                                    </p:cond>
                                  </p:endCondLst>
                                  <p:childTnLst>
                                    <p:animRot by="-21600000">
                                      <p:cBhvr>
                                        <p:cTn id="6" dur="2000" fill="hold"/>
                                        <p:tgtEl>
                                          <p:spTgt spid="30"/>
                                        </p:tgtEl>
                                        <p:attrNameLst>
                                          <p:attrName>r</p:attrName>
                                        </p:attrNameLst>
                                      </p:cBhvr>
                                    </p:animRot>
                                  </p:childTnLst>
                                </p:cTn>
                              </p:par>
                              <p:par>
                                <p:cTn id="7" presetID="8" presetClass="emph" presetSubtype="0" repeatCount="indefinite" fill="hold" nodeType="withEffect">
                                  <p:stCondLst>
                                    <p:cond delay="0"/>
                                  </p:stCondLst>
                                  <p:endCondLst>
                                    <p:cond evt="onNext" delay="0">
                                      <p:tgtEl>
                                        <p:sldTgt/>
                                      </p:tgtEl>
                                    </p:cond>
                                  </p:endCondLst>
                                  <p:childTnLst>
                                    <p:animRot by="21600000">
                                      <p:cBhvr>
                                        <p:cTn id="8" dur="2000" fill="hold"/>
                                        <p:tgtEl>
                                          <p:spTgt spid="29"/>
                                        </p:tgtEl>
                                        <p:attrNameLst>
                                          <p:attrName>r</p:attrName>
                                        </p:attrNameLst>
                                      </p:cBhvr>
                                    </p:animRot>
                                  </p:childTnLst>
                                </p:cTn>
                              </p:par>
                            </p:childTnLst>
                          </p:cTn>
                        </p:par>
                      </p:childTnLst>
                    </p:cTn>
                  </p:par>
                  <p:par>
                    <p:cTn id="9" fill="hold">
                      <p:stCondLst>
                        <p:cond delay="indefinite"/>
                      </p:stCondLst>
                      <p:childTnLst>
                        <p:par>
                          <p:cTn id="10" fill="hold">
                            <p:stCondLst>
                              <p:cond delay="0"/>
                            </p:stCondLst>
                            <p:childTnLst>
                              <p:par>
                                <p:cTn id="11" presetID="27" presetClass="emph" presetSubtype="0" repeatCount="indefinite" fill="hold" grpId="1" nodeType="clickEffect">
                                  <p:stCondLst>
                                    <p:cond delay="0"/>
                                  </p:stCondLst>
                                  <p:endCondLst>
                                    <p:cond evt="onNext" delay="0">
                                      <p:tgtEl>
                                        <p:sldTgt/>
                                      </p:tgtEl>
                                    </p:cond>
                                  </p:endCondLst>
                                  <p:childTnLst>
                                    <p:animClr clrSpc="rgb">
                                      <p:cBhvr override="childStyle">
                                        <p:cTn id="12" dur="250" autoRev="1" fill="hold"/>
                                        <p:tgtEl>
                                          <p:spTgt spid="19"/>
                                        </p:tgtEl>
                                        <p:attrNameLst>
                                          <p:attrName>style.color</p:attrName>
                                        </p:attrNameLst>
                                      </p:cBhvr>
                                      <p:to>
                                        <a:schemeClr val="bg1"/>
                                      </p:to>
                                    </p:animClr>
                                    <p:animClr clrSpc="rgb">
                                      <p:cBhvr>
                                        <p:cTn id="13" dur="250" autoRev="1" fill="hold"/>
                                        <p:tgtEl>
                                          <p:spTgt spid="19"/>
                                        </p:tgtEl>
                                        <p:attrNameLst>
                                          <p:attrName>fillcolor</p:attrName>
                                        </p:attrNameLst>
                                      </p:cBhvr>
                                      <p:to>
                                        <a:schemeClr val="bg1"/>
                                      </p:to>
                                    </p:animClr>
                                    <p:set>
                                      <p:cBhvr>
                                        <p:cTn id="14" dur="250" autoRev="1" fill="hold"/>
                                        <p:tgtEl>
                                          <p:spTgt spid="19"/>
                                        </p:tgtEl>
                                        <p:attrNameLst>
                                          <p:attrName>fill.type</p:attrName>
                                        </p:attrNameLst>
                                      </p:cBhvr>
                                      <p:to>
                                        <p:strVal val="solid"/>
                                      </p:to>
                                    </p:set>
                                    <p:set>
                                      <p:cBhvr>
                                        <p:cTn id="15" dur="250" autoRev="1" fill="hold"/>
                                        <p:tgtEl>
                                          <p:spTgt spid="19"/>
                                        </p:tgtEl>
                                        <p:attrNameLst>
                                          <p:attrName>fill.on</p:attrName>
                                        </p:attrNameLst>
                                      </p:cBhvr>
                                      <p:to>
                                        <p:strVal val="true"/>
                                      </p:to>
                                    </p:set>
                                  </p:childTnLst>
                                </p:cTn>
                              </p:par>
                              <p:par>
                                <p:cTn id="16" presetID="27" presetClass="emph" presetSubtype="0" repeatCount="indefinite" fill="hold" grpId="1" nodeType="withEffect">
                                  <p:stCondLst>
                                    <p:cond delay="0"/>
                                  </p:stCondLst>
                                  <p:endCondLst>
                                    <p:cond evt="onNext" delay="0">
                                      <p:tgtEl>
                                        <p:sldTgt/>
                                      </p:tgtEl>
                                    </p:cond>
                                  </p:endCondLst>
                                  <p:childTnLst>
                                    <p:animClr clrSpc="rgb">
                                      <p:cBhvr override="childStyle">
                                        <p:cTn id="17" dur="250" autoRev="1" fill="hold"/>
                                        <p:tgtEl>
                                          <p:spTgt spid="18"/>
                                        </p:tgtEl>
                                        <p:attrNameLst>
                                          <p:attrName>style.color</p:attrName>
                                        </p:attrNameLst>
                                      </p:cBhvr>
                                      <p:to>
                                        <a:schemeClr val="bg1"/>
                                      </p:to>
                                    </p:animClr>
                                    <p:animClr clrSpc="rgb">
                                      <p:cBhvr>
                                        <p:cTn id="18" dur="250" autoRev="1" fill="hold"/>
                                        <p:tgtEl>
                                          <p:spTgt spid="18"/>
                                        </p:tgtEl>
                                        <p:attrNameLst>
                                          <p:attrName>fillcolor</p:attrName>
                                        </p:attrNameLst>
                                      </p:cBhvr>
                                      <p:to>
                                        <a:schemeClr val="bg1"/>
                                      </p:to>
                                    </p:animClr>
                                    <p:set>
                                      <p:cBhvr>
                                        <p:cTn id="19" dur="250" autoRev="1" fill="hold"/>
                                        <p:tgtEl>
                                          <p:spTgt spid="18"/>
                                        </p:tgtEl>
                                        <p:attrNameLst>
                                          <p:attrName>fill.type</p:attrName>
                                        </p:attrNameLst>
                                      </p:cBhvr>
                                      <p:to>
                                        <p:strVal val="solid"/>
                                      </p:to>
                                    </p:set>
                                    <p:set>
                                      <p:cBhvr>
                                        <p:cTn id="20" dur="250" autoRev="1" fill="hold"/>
                                        <p:tgtEl>
                                          <p:spTgt spid="1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1" animBg="1"/>
      <p:bldP spid="19"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グループ化 29"/>
          <p:cNvGrpSpPr/>
          <p:nvPr/>
        </p:nvGrpSpPr>
        <p:grpSpPr>
          <a:xfrm>
            <a:off x="214282" y="1000108"/>
            <a:ext cx="4071966" cy="5214974"/>
            <a:chOff x="214282" y="1000108"/>
            <a:chExt cx="4071966" cy="5214974"/>
          </a:xfrm>
        </p:grpSpPr>
        <p:pic>
          <p:nvPicPr>
            <p:cNvPr id="27" name="図 26" descr="東西st.santin.bmp"/>
            <p:cNvPicPr>
              <a:picLocks noChangeAspect="1"/>
            </p:cNvPicPr>
            <p:nvPr/>
          </p:nvPicPr>
          <p:blipFill>
            <a:blip r:embed="rId2" cstate="print"/>
            <a:srcRect r="315"/>
            <a:stretch>
              <a:fillRect/>
            </a:stretch>
          </p:blipFill>
          <p:spPr>
            <a:xfrm>
              <a:off x="214282" y="1000108"/>
              <a:ext cx="4000528" cy="5214974"/>
            </a:xfrm>
            <a:prstGeom prst="rect">
              <a:avLst/>
            </a:prstGeom>
          </p:spPr>
        </p:pic>
        <p:sp>
          <p:nvSpPr>
            <p:cNvPr id="25" name="正方形/長方形 24"/>
            <p:cNvSpPr/>
            <p:nvPr/>
          </p:nvSpPr>
          <p:spPr>
            <a:xfrm>
              <a:off x="3714744" y="1000108"/>
              <a:ext cx="571504" cy="52149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smtClean="0">
                  <a:ln>
                    <a:solidFill>
                      <a:sysClr val="windowText" lastClr="000000"/>
                    </a:solidFill>
                  </a:ln>
                </a:rPr>
                <a:t>E</a:t>
              </a:r>
              <a:r>
                <a:rPr kumimoji="1" lang="en-US" altLang="ja-JP" sz="1200" dirty="0" smtClean="0">
                  <a:ln>
                    <a:solidFill>
                      <a:sysClr val="windowText" lastClr="000000"/>
                    </a:solidFill>
                  </a:ln>
                </a:rPr>
                <a:t>ast</a:t>
              </a:r>
              <a:endParaRPr lang="en-US" altLang="ja-JP" sz="1200" dirty="0" smtClean="0">
                <a:ln>
                  <a:solidFill>
                    <a:sysClr val="windowText" lastClr="000000"/>
                  </a:solidFill>
                </a:ln>
              </a:endParaRPr>
            </a:p>
            <a:p>
              <a:pPr algn="ctr"/>
              <a:endParaRPr kumimoji="1" lang="en-US" altLang="ja-JP" sz="1200" dirty="0" smtClean="0">
                <a:ln>
                  <a:solidFill>
                    <a:sysClr val="windowText" lastClr="000000"/>
                  </a:solidFill>
                </a:ln>
              </a:endParaRPr>
            </a:p>
            <a:p>
              <a:pPr algn="ctr"/>
              <a:endParaRPr lang="en-US" altLang="ja-JP" sz="1200" dirty="0" smtClean="0">
                <a:ln>
                  <a:solidFill>
                    <a:sysClr val="windowText" lastClr="000000"/>
                  </a:solidFill>
                </a:ln>
              </a:endParaRPr>
            </a:p>
            <a:p>
              <a:pPr algn="ctr"/>
              <a:r>
                <a:rPr kumimoji="1" lang="en-US" altLang="ja-JP" sz="1200" dirty="0" smtClean="0">
                  <a:ln>
                    <a:solidFill>
                      <a:sysClr val="windowText" lastClr="000000"/>
                    </a:solidFill>
                  </a:ln>
                </a:rPr>
                <a:t>West</a:t>
              </a:r>
            </a:p>
            <a:p>
              <a:pPr algn="ctr"/>
              <a:endParaRPr lang="en-US" altLang="ja-JP" sz="1200" dirty="0" smtClean="0">
                <a:ln>
                  <a:solidFill>
                    <a:sysClr val="windowText" lastClr="000000"/>
                  </a:solidFill>
                </a:ln>
              </a:endParaRPr>
            </a:p>
            <a:p>
              <a:pPr algn="ctr"/>
              <a:r>
                <a:rPr kumimoji="1" lang="en-US" altLang="ja-JP" sz="1200" dirty="0" smtClean="0">
                  <a:ln>
                    <a:solidFill>
                      <a:sysClr val="windowText" lastClr="000000"/>
                    </a:solidFill>
                  </a:ln>
                </a:rPr>
                <a:t>East</a:t>
              </a:r>
              <a:endParaRPr lang="en-US" altLang="ja-JP" sz="1200" dirty="0" smtClean="0">
                <a:ln>
                  <a:solidFill>
                    <a:sysClr val="windowText" lastClr="000000"/>
                  </a:solidFill>
                </a:ln>
              </a:endParaRPr>
            </a:p>
            <a:p>
              <a:pPr algn="ctr"/>
              <a:endParaRPr kumimoji="1" lang="en-US" altLang="ja-JP" sz="1200" dirty="0" smtClean="0">
                <a:ln>
                  <a:solidFill>
                    <a:sysClr val="windowText" lastClr="000000"/>
                  </a:solidFill>
                </a:ln>
              </a:endParaRPr>
            </a:p>
            <a:p>
              <a:pPr algn="ctr"/>
              <a:endParaRPr lang="en-US" altLang="ja-JP" sz="1200" dirty="0" smtClean="0">
                <a:ln>
                  <a:solidFill>
                    <a:sysClr val="windowText" lastClr="000000"/>
                  </a:solidFill>
                </a:ln>
              </a:endParaRPr>
            </a:p>
            <a:p>
              <a:pPr algn="ctr"/>
              <a:r>
                <a:rPr kumimoji="1" lang="en-US" altLang="ja-JP" sz="1200" dirty="0" smtClean="0">
                  <a:ln>
                    <a:solidFill>
                      <a:sysClr val="windowText" lastClr="000000"/>
                    </a:solidFill>
                  </a:ln>
                </a:rPr>
                <a:t>West</a:t>
              </a:r>
            </a:p>
            <a:p>
              <a:pPr algn="ctr"/>
              <a:endParaRPr lang="en-US" altLang="ja-JP" sz="1200" dirty="0" smtClean="0">
                <a:ln>
                  <a:solidFill>
                    <a:sysClr val="windowText" lastClr="000000"/>
                  </a:solidFill>
                </a:ln>
              </a:endParaRPr>
            </a:p>
            <a:p>
              <a:pPr algn="ctr"/>
              <a:r>
                <a:rPr kumimoji="1" lang="en-US" altLang="ja-JP" sz="1200" dirty="0" smtClean="0">
                  <a:ln>
                    <a:solidFill>
                      <a:sysClr val="windowText" lastClr="000000"/>
                    </a:solidFill>
                  </a:ln>
                </a:rPr>
                <a:t>East</a:t>
              </a:r>
              <a:endParaRPr lang="en-US" altLang="ja-JP" sz="1200" dirty="0" smtClean="0">
                <a:ln>
                  <a:solidFill>
                    <a:sysClr val="windowText" lastClr="000000"/>
                  </a:solidFill>
                </a:ln>
              </a:endParaRPr>
            </a:p>
            <a:p>
              <a:pPr algn="ctr"/>
              <a:endParaRPr kumimoji="1" lang="en-US" altLang="ja-JP" sz="1200" dirty="0" smtClean="0">
                <a:ln>
                  <a:solidFill>
                    <a:sysClr val="windowText" lastClr="000000"/>
                  </a:solidFill>
                </a:ln>
              </a:endParaRPr>
            </a:p>
            <a:p>
              <a:pPr algn="ctr"/>
              <a:endParaRPr lang="en-US" altLang="ja-JP" sz="1200" dirty="0" smtClean="0">
                <a:ln>
                  <a:solidFill>
                    <a:sysClr val="windowText" lastClr="000000"/>
                  </a:solidFill>
                </a:ln>
              </a:endParaRPr>
            </a:p>
            <a:p>
              <a:pPr algn="ctr"/>
              <a:r>
                <a:rPr kumimoji="1" lang="en-US" altLang="ja-JP" sz="1200" dirty="0" smtClean="0">
                  <a:ln>
                    <a:solidFill>
                      <a:sysClr val="windowText" lastClr="000000"/>
                    </a:solidFill>
                  </a:ln>
                </a:rPr>
                <a:t>West</a:t>
              </a:r>
              <a:endParaRPr kumimoji="1" lang="ja-JP" altLang="en-US" sz="1200" dirty="0">
                <a:ln>
                  <a:solidFill>
                    <a:sysClr val="windowText" lastClr="000000"/>
                  </a:solidFill>
                </a:ln>
              </a:endParaRPr>
            </a:p>
          </p:txBody>
        </p:sp>
      </p:grpSp>
      <p:grpSp>
        <p:nvGrpSpPr>
          <p:cNvPr id="31" name="グループ化 30"/>
          <p:cNvGrpSpPr/>
          <p:nvPr/>
        </p:nvGrpSpPr>
        <p:grpSpPr>
          <a:xfrm>
            <a:off x="4643438" y="1000107"/>
            <a:ext cx="4286280" cy="5228129"/>
            <a:chOff x="4643438" y="1000107"/>
            <a:chExt cx="4286280" cy="5228129"/>
          </a:xfrm>
        </p:grpSpPr>
        <p:pic>
          <p:nvPicPr>
            <p:cNvPr id="26" name="図 25" descr="東西millstone hill.bmp"/>
            <p:cNvPicPr>
              <a:picLocks noChangeAspect="1"/>
            </p:cNvPicPr>
            <p:nvPr/>
          </p:nvPicPr>
          <p:blipFill>
            <a:blip r:embed="rId3" cstate="print"/>
            <a:stretch>
              <a:fillRect/>
            </a:stretch>
          </p:blipFill>
          <p:spPr>
            <a:xfrm>
              <a:off x="4643438" y="1000107"/>
              <a:ext cx="4214842" cy="5228129"/>
            </a:xfrm>
            <a:prstGeom prst="rect">
              <a:avLst/>
            </a:prstGeom>
          </p:spPr>
        </p:pic>
        <p:sp>
          <p:nvSpPr>
            <p:cNvPr id="29" name="正方形/長方形 28"/>
            <p:cNvSpPr/>
            <p:nvPr/>
          </p:nvSpPr>
          <p:spPr>
            <a:xfrm>
              <a:off x="8358214" y="1000108"/>
              <a:ext cx="571504" cy="52149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smtClean="0">
                  <a:ln>
                    <a:solidFill>
                      <a:sysClr val="windowText" lastClr="000000"/>
                    </a:solidFill>
                  </a:ln>
                </a:rPr>
                <a:t>E</a:t>
              </a:r>
              <a:r>
                <a:rPr kumimoji="1" lang="en-US" altLang="ja-JP" sz="1200" dirty="0" smtClean="0">
                  <a:ln>
                    <a:solidFill>
                      <a:sysClr val="windowText" lastClr="000000"/>
                    </a:solidFill>
                  </a:ln>
                </a:rPr>
                <a:t>ast</a:t>
              </a:r>
              <a:endParaRPr lang="en-US" altLang="ja-JP" sz="1200" dirty="0" smtClean="0">
                <a:ln>
                  <a:solidFill>
                    <a:sysClr val="windowText" lastClr="000000"/>
                  </a:solidFill>
                </a:ln>
              </a:endParaRPr>
            </a:p>
            <a:p>
              <a:pPr algn="ctr"/>
              <a:endParaRPr kumimoji="1" lang="en-US" altLang="ja-JP" sz="1200" dirty="0" smtClean="0">
                <a:ln>
                  <a:solidFill>
                    <a:sysClr val="windowText" lastClr="000000"/>
                  </a:solidFill>
                </a:ln>
              </a:endParaRPr>
            </a:p>
            <a:p>
              <a:pPr algn="ctr"/>
              <a:endParaRPr lang="en-US" altLang="ja-JP" sz="1200" dirty="0" smtClean="0">
                <a:ln>
                  <a:solidFill>
                    <a:sysClr val="windowText" lastClr="000000"/>
                  </a:solidFill>
                </a:ln>
              </a:endParaRPr>
            </a:p>
            <a:p>
              <a:pPr algn="ctr"/>
              <a:r>
                <a:rPr kumimoji="1" lang="en-US" altLang="ja-JP" sz="1200" dirty="0" smtClean="0">
                  <a:ln>
                    <a:solidFill>
                      <a:sysClr val="windowText" lastClr="000000"/>
                    </a:solidFill>
                  </a:ln>
                </a:rPr>
                <a:t>West</a:t>
              </a:r>
            </a:p>
            <a:p>
              <a:pPr algn="ctr"/>
              <a:endParaRPr lang="en-US" altLang="ja-JP" sz="1200" dirty="0" smtClean="0">
                <a:ln>
                  <a:solidFill>
                    <a:sysClr val="windowText" lastClr="000000"/>
                  </a:solidFill>
                </a:ln>
              </a:endParaRPr>
            </a:p>
            <a:p>
              <a:pPr algn="ctr"/>
              <a:r>
                <a:rPr kumimoji="1" lang="en-US" altLang="ja-JP" sz="1200" dirty="0" smtClean="0">
                  <a:ln>
                    <a:solidFill>
                      <a:sysClr val="windowText" lastClr="000000"/>
                    </a:solidFill>
                  </a:ln>
                </a:rPr>
                <a:t>East</a:t>
              </a:r>
              <a:endParaRPr lang="en-US" altLang="ja-JP" sz="1200" dirty="0" smtClean="0">
                <a:ln>
                  <a:solidFill>
                    <a:sysClr val="windowText" lastClr="000000"/>
                  </a:solidFill>
                </a:ln>
              </a:endParaRPr>
            </a:p>
            <a:p>
              <a:pPr algn="ctr"/>
              <a:endParaRPr kumimoji="1" lang="en-US" altLang="ja-JP" sz="1200" dirty="0" smtClean="0">
                <a:ln>
                  <a:solidFill>
                    <a:sysClr val="windowText" lastClr="000000"/>
                  </a:solidFill>
                </a:ln>
              </a:endParaRPr>
            </a:p>
            <a:p>
              <a:pPr algn="ctr"/>
              <a:endParaRPr lang="en-US" altLang="ja-JP" sz="1200" dirty="0" smtClean="0">
                <a:ln>
                  <a:solidFill>
                    <a:sysClr val="windowText" lastClr="000000"/>
                  </a:solidFill>
                </a:ln>
              </a:endParaRPr>
            </a:p>
            <a:p>
              <a:pPr algn="ctr"/>
              <a:r>
                <a:rPr kumimoji="1" lang="en-US" altLang="ja-JP" sz="1200" dirty="0" smtClean="0">
                  <a:ln>
                    <a:solidFill>
                      <a:sysClr val="windowText" lastClr="000000"/>
                    </a:solidFill>
                  </a:ln>
                </a:rPr>
                <a:t>West</a:t>
              </a:r>
            </a:p>
            <a:p>
              <a:pPr algn="ctr"/>
              <a:endParaRPr lang="en-US" altLang="ja-JP" sz="1200" dirty="0" smtClean="0">
                <a:ln>
                  <a:solidFill>
                    <a:sysClr val="windowText" lastClr="000000"/>
                  </a:solidFill>
                </a:ln>
              </a:endParaRPr>
            </a:p>
            <a:p>
              <a:pPr algn="ctr"/>
              <a:r>
                <a:rPr kumimoji="1" lang="en-US" altLang="ja-JP" sz="1200" dirty="0" smtClean="0">
                  <a:ln>
                    <a:solidFill>
                      <a:sysClr val="windowText" lastClr="000000"/>
                    </a:solidFill>
                  </a:ln>
                </a:rPr>
                <a:t>East</a:t>
              </a:r>
              <a:endParaRPr lang="en-US" altLang="ja-JP" sz="1200" dirty="0" smtClean="0">
                <a:ln>
                  <a:solidFill>
                    <a:sysClr val="windowText" lastClr="000000"/>
                  </a:solidFill>
                </a:ln>
              </a:endParaRPr>
            </a:p>
            <a:p>
              <a:pPr algn="ctr"/>
              <a:endParaRPr kumimoji="1" lang="en-US" altLang="ja-JP" sz="1200" dirty="0" smtClean="0">
                <a:ln>
                  <a:solidFill>
                    <a:sysClr val="windowText" lastClr="000000"/>
                  </a:solidFill>
                </a:ln>
              </a:endParaRPr>
            </a:p>
            <a:p>
              <a:pPr algn="ctr"/>
              <a:endParaRPr lang="en-US" altLang="ja-JP" sz="1200" dirty="0" smtClean="0">
                <a:ln>
                  <a:solidFill>
                    <a:sysClr val="windowText" lastClr="000000"/>
                  </a:solidFill>
                </a:ln>
              </a:endParaRPr>
            </a:p>
            <a:p>
              <a:pPr algn="ctr"/>
              <a:r>
                <a:rPr kumimoji="1" lang="en-US" altLang="ja-JP" sz="1200" dirty="0" smtClean="0">
                  <a:ln>
                    <a:solidFill>
                      <a:sysClr val="windowText" lastClr="000000"/>
                    </a:solidFill>
                  </a:ln>
                </a:rPr>
                <a:t>West</a:t>
              </a:r>
              <a:endParaRPr kumimoji="1" lang="ja-JP" altLang="en-US" sz="1200" dirty="0">
                <a:ln>
                  <a:solidFill>
                    <a:sysClr val="windowText" lastClr="000000"/>
                  </a:solidFill>
                </a:ln>
              </a:endParaRPr>
            </a:p>
          </p:txBody>
        </p:sp>
      </p:grpSp>
      <p:sp>
        <p:nvSpPr>
          <p:cNvPr id="10" name="テキスト ボックス 9"/>
          <p:cNvSpPr txBox="1"/>
          <p:nvPr/>
        </p:nvSpPr>
        <p:spPr>
          <a:xfrm>
            <a:off x="5929322" y="6143644"/>
            <a:ext cx="1928826" cy="369332"/>
          </a:xfrm>
          <a:prstGeom prst="rect">
            <a:avLst/>
          </a:prstGeom>
          <a:noFill/>
        </p:spPr>
        <p:txBody>
          <a:bodyPr wrap="square" rtlCol="0">
            <a:spAutoFit/>
          </a:bodyPr>
          <a:lstStyle/>
          <a:p>
            <a:r>
              <a:rPr kumimoji="1" lang="ja-JP" altLang="en-US" dirty="0" smtClean="0"/>
              <a:t>（</a:t>
            </a:r>
            <a:r>
              <a:rPr kumimoji="1" lang="en-US" altLang="ja-JP" dirty="0" smtClean="0"/>
              <a:t>G:42.6, M:57)</a:t>
            </a:r>
            <a:endParaRPr kumimoji="1" lang="ja-JP" altLang="en-US" dirty="0"/>
          </a:p>
        </p:txBody>
      </p:sp>
      <p:sp>
        <p:nvSpPr>
          <p:cNvPr id="11" name="テキスト ボックス 10"/>
          <p:cNvSpPr txBox="1"/>
          <p:nvPr/>
        </p:nvSpPr>
        <p:spPr>
          <a:xfrm>
            <a:off x="0" y="6457890"/>
            <a:ext cx="3500430" cy="400110"/>
          </a:xfrm>
          <a:prstGeom prst="rect">
            <a:avLst/>
          </a:prstGeom>
          <a:noFill/>
        </p:spPr>
        <p:txBody>
          <a:bodyPr wrap="square" rtlCol="0">
            <a:spAutoFit/>
          </a:bodyPr>
          <a:lstStyle/>
          <a:p>
            <a:r>
              <a:rPr lang="en-US" altLang="ja-JP" sz="2000" dirty="0" smtClean="0">
                <a:latin typeface="Times New Roman" pitchFamily="18" charset="0"/>
                <a:cs typeface="Times New Roman" pitchFamily="18" charset="0"/>
              </a:rPr>
              <a:t>Richmond, 1980</a:t>
            </a:r>
            <a:endParaRPr kumimoji="1" lang="ja-JP" altLang="en-US" sz="2000" dirty="0">
              <a:latin typeface="Times New Roman" pitchFamily="18" charset="0"/>
              <a:cs typeface="Times New Roman" pitchFamily="18" charset="0"/>
            </a:endParaRPr>
          </a:p>
        </p:txBody>
      </p:sp>
      <p:sp>
        <p:nvSpPr>
          <p:cNvPr id="15" name="正方形/長方形 14"/>
          <p:cNvSpPr/>
          <p:nvPr/>
        </p:nvSpPr>
        <p:spPr>
          <a:xfrm>
            <a:off x="7358082" y="1785926"/>
            <a:ext cx="285752" cy="3929090"/>
          </a:xfrm>
          <a:prstGeom prst="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矩形 19"/>
          <p:cNvSpPr/>
          <p:nvPr/>
        </p:nvSpPr>
        <p:spPr>
          <a:xfrm>
            <a:off x="3143240" y="6211669"/>
            <a:ext cx="3214710" cy="646331"/>
          </a:xfrm>
          <a:prstGeom prst="rect">
            <a:avLst/>
          </a:prstGeom>
        </p:spPr>
        <p:txBody>
          <a:bodyPr wrap="square">
            <a:spAutoFit/>
          </a:bodyPr>
          <a:lstStyle/>
          <a:p>
            <a:r>
              <a:rPr lang="en-US" altLang="ja-JP" dirty="0" smtClean="0"/>
              <a:t>G</a:t>
            </a:r>
            <a:r>
              <a:rPr lang="ja-JP" altLang="en-US" dirty="0" smtClean="0"/>
              <a:t>：</a:t>
            </a:r>
            <a:r>
              <a:rPr lang="en-US" altLang="ja-JP" dirty="0" smtClean="0"/>
              <a:t> geography  latitude</a:t>
            </a:r>
          </a:p>
          <a:p>
            <a:r>
              <a:rPr lang="en-US" altLang="ja-JP" dirty="0" smtClean="0"/>
              <a:t>M</a:t>
            </a:r>
            <a:r>
              <a:rPr lang="ja-JP" altLang="en-US" dirty="0" smtClean="0"/>
              <a:t>：</a:t>
            </a:r>
            <a:r>
              <a:rPr lang="en-US" altLang="ja-JP" dirty="0" smtClean="0"/>
              <a:t>geomagnetic latitude</a:t>
            </a:r>
            <a:endParaRPr lang="ja-JP" altLang="en-US" dirty="0"/>
          </a:p>
        </p:txBody>
      </p:sp>
      <p:sp>
        <p:nvSpPr>
          <p:cNvPr id="21" name="タイトル 1"/>
          <p:cNvSpPr>
            <a:spLocks noGrp="1"/>
          </p:cNvSpPr>
          <p:nvPr>
            <p:ph type="title"/>
          </p:nvPr>
        </p:nvSpPr>
        <p:spPr>
          <a:xfrm>
            <a:off x="0" y="357166"/>
            <a:ext cx="9144000" cy="714380"/>
          </a:xfrm>
        </p:spPr>
        <p:txBody>
          <a:bodyPr>
            <a:normAutofit fontScale="90000"/>
          </a:bodyPr>
          <a:lstStyle/>
          <a:p>
            <a:r>
              <a:rPr lang="en-US" altLang="ja-JP" sz="2400" b="1" dirty="0" smtClean="0"/>
              <a:t>Quiet time</a:t>
            </a:r>
            <a:r>
              <a:rPr lang="ja-JP" altLang="en-US" sz="2400" b="1" dirty="0" smtClean="0">
                <a:latin typeface="Times New Roman" pitchFamily="18" charset="0"/>
                <a:cs typeface="Times New Roman" pitchFamily="18" charset="0"/>
              </a:rPr>
              <a:t>（</a:t>
            </a:r>
            <a:r>
              <a:rPr lang="en-US" altLang="ja-JP" sz="2400" b="1" dirty="0" smtClean="0">
                <a:latin typeface="Times New Roman" pitchFamily="18" charset="0"/>
                <a:cs typeface="Times New Roman" pitchFamily="18" charset="0"/>
              </a:rPr>
              <a:t>Kp</a:t>
            </a:r>
            <a:r>
              <a:rPr lang="ja-JP" altLang="en-US" sz="2400" b="1" dirty="0" smtClean="0">
                <a:latin typeface="Times New Roman" pitchFamily="18" charset="0"/>
                <a:cs typeface="Times New Roman" pitchFamily="18" charset="0"/>
              </a:rPr>
              <a:t>≦３）</a:t>
            </a:r>
            <a:r>
              <a:rPr lang="en-US" altLang="ja-JP" sz="2400" b="1" dirty="0" smtClean="0">
                <a:latin typeface="Times New Roman" pitchFamily="18" charset="0"/>
                <a:cs typeface="Times New Roman" pitchFamily="18" charset="0"/>
              </a:rPr>
              <a:t>average drift velocity observation and model result</a:t>
            </a:r>
            <a:endParaRPr kumimoji="1" lang="ja-JP" altLang="en-US" sz="2400" b="1" dirty="0"/>
          </a:p>
        </p:txBody>
      </p:sp>
      <p:sp>
        <p:nvSpPr>
          <p:cNvPr id="28" name="正方形/長方形 27"/>
          <p:cNvSpPr/>
          <p:nvPr/>
        </p:nvSpPr>
        <p:spPr>
          <a:xfrm>
            <a:off x="2786050" y="1714488"/>
            <a:ext cx="285752" cy="3929090"/>
          </a:xfrm>
          <a:prstGeom prst="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1357290" y="6072206"/>
            <a:ext cx="1785950" cy="369332"/>
          </a:xfrm>
          <a:prstGeom prst="rect">
            <a:avLst/>
          </a:prstGeom>
          <a:noFill/>
        </p:spPr>
        <p:txBody>
          <a:bodyPr wrap="square" rtlCol="0">
            <a:spAutoFit/>
          </a:bodyPr>
          <a:lstStyle/>
          <a:p>
            <a:r>
              <a:rPr kumimoji="1" lang="ja-JP" altLang="en-US" dirty="0" smtClean="0"/>
              <a:t>（</a:t>
            </a:r>
            <a:r>
              <a:rPr kumimoji="1" lang="en-US" altLang="ja-JP" dirty="0" smtClean="0"/>
              <a:t>G:</a:t>
            </a:r>
            <a:r>
              <a:rPr lang="en-US" altLang="ja-JP" dirty="0" smtClean="0"/>
              <a:t>44.1 M:40</a:t>
            </a:r>
            <a:r>
              <a:rPr kumimoji="1" lang="en-US" altLang="ja-JP" dirty="0" smtClean="0"/>
              <a:t>)</a:t>
            </a:r>
            <a:endParaRPr kumimoji="1" lang="ja-JP" altLang="en-US" dirty="0"/>
          </a:p>
        </p:txBody>
      </p:sp>
      <p:sp>
        <p:nvSpPr>
          <p:cNvPr id="24" name="TextBox 4"/>
          <p:cNvSpPr txBox="1"/>
          <p:nvPr/>
        </p:nvSpPr>
        <p:spPr>
          <a:xfrm>
            <a:off x="0" y="1"/>
            <a:ext cx="2143108" cy="369332"/>
          </a:xfrm>
          <a:prstGeom prst="rect">
            <a:avLst/>
          </a:prstGeom>
          <a:noFill/>
        </p:spPr>
        <p:txBody>
          <a:bodyPr wrap="square" rtlCol="0">
            <a:spAutoFit/>
          </a:bodyPr>
          <a:lstStyle/>
          <a:p>
            <a:r>
              <a:rPr kumimoji="1" lang="en-US" altLang="ja-JP" dirty="0" smtClean="0"/>
              <a:t>1</a:t>
            </a:r>
            <a:r>
              <a:rPr kumimoji="1" lang="ja-JP" altLang="en-US" dirty="0" err="1" smtClean="0"/>
              <a:t>．</a:t>
            </a:r>
            <a:r>
              <a:rPr lang="en-US" altLang="ja-JP" dirty="0" smtClean="0"/>
              <a:t> Background</a:t>
            </a:r>
            <a:endParaRPr kumimoji="1" lang="ja-JP" altLang="en-US" dirty="0"/>
          </a:p>
        </p:txBody>
      </p:sp>
      <p:sp>
        <p:nvSpPr>
          <p:cNvPr id="23" name="正方形/長方形 22"/>
          <p:cNvSpPr/>
          <p:nvPr/>
        </p:nvSpPr>
        <p:spPr>
          <a:xfrm>
            <a:off x="3208160" y="1000108"/>
            <a:ext cx="2552301" cy="707886"/>
          </a:xfrm>
          <a:prstGeom prst="rect">
            <a:avLst/>
          </a:prstGeom>
          <a:noFill/>
        </p:spPr>
        <p:txBody>
          <a:bodyPr wrap="none" lIns="91440" tIns="45720" rIns="91440" bIns="45720">
            <a:spAutoFit/>
          </a:bodyPr>
          <a:lstStyle/>
          <a:p>
            <a:pPr algn="ctr"/>
            <a:r>
              <a:rPr lang="en-US" altLang="ja-JP" sz="4000" b="1"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IS</a:t>
            </a:r>
            <a:r>
              <a:rPr lang="ja-JP" altLang="en-US" sz="4000" b="1"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 </a:t>
            </a:r>
            <a:r>
              <a:rPr lang="en-US" altLang="ja-JP" sz="4000" b="1"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r</a:t>
            </a:r>
            <a:r>
              <a:rPr lang="en-US" altLang="ja-JP" sz="4000" b="1"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adar</a:t>
            </a:r>
            <a:endParaRPr lang="ja-JP" altLang="en-US" sz="4000" b="1" cap="all" spc="0"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22" presetClass="entr" presetSubtype="4" fill="hold" grpId="1"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1" animBg="1"/>
      <p:bldP spid="2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142844" y="714356"/>
            <a:ext cx="8858312" cy="6000792"/>
          </a:xfrm>
        </p:spPr>
        <p:txBody>
          <a:bodyPr>
            <a:noAutofit/>
          </a:bodyPr>
          <a:lstStyle/>
          <a:p>
            <a:r>
              <a:rPr lang="en-US" altLang="ja-JP" sz="2000" dirty="0" smtClean="0"/>
              <a:t>The ionosphere convection characteristic was chiefly observed with the </a:t>
            </a:r>
            <a:r>
              <a:rPr lang="en-US" altLang="ja-JP" sz="2000" dirty="0" smtClean="0">
                <a:solidFill>
                  <a:srgbClr val="FF0000"/>
                </a:solidFill>
              </a:rPr>
              <a:t>IS radar</a:t>
            </a:r>
            <a:r>
              <a:rPr lang="en-US" altLang="ja-JP" sz="2000" dirty="0" smtClean="0"/>
              <a:t> like the </a:t>
            </a:r>
            <a:r>
              <a:rPr lang="en-US" altLang="ja-JP" sz="2000" dirty="0" smtClean="0">
                <a:solidFill>
                  <a:srgbClr val="FF0000"/>
                </a:solidFill>
              </a:rPr>
              <a:t>Millstone Hill </a:t>
            </a:r>
            <a:r>
              <a:rPr lang="en-US" altLang="ja-JP" sz="2000" dirty="0" smtClean="0"/>
              <a:t>radar in the past. </a:t>
            </a:r>
          </a:p>
          <a:p>
            <a:r>
              <a:rPr lang="en-US" altLang="ja-JP" sz="2000" dirty="0" smtClean="0"/>
              <a:t>It is possible only to observe an overhead ionosphere with IS radar which called ‘</a:t>
            </a:r>
            <a:r>
              <a:rPr lang="en-US" altLang="ja-JP" sz="2000" dirty="0" smtClean="0">
                <a:solidFill>
                  <a:srgbClr val="FF0000"/>
                </a:solidFill>
              </a:rPr>
              <a:t>one point observation</a:t>
            </a:r>
            <a:r>
              <a:rPr lang="en-US" altLang="ja-JP" sz="2000" dirty="0" smtClean="0"/>
              <a:t>’, and give an observation result of </a:t>
            </a:r>
            <a:r>
              <a:rPr lang="en-US" altLang="ja-JP" sz="2000" dirty="0" smtClean="0">
                <a:solidFill>
                  <a:srgbClr val="FF0000"/>
                </a:solidFill>
              </a:rPr>
              <a:t>one dimension</a:t>
            </a:r>
            <a:r>
              <a:rPr lang="en-US" altLang="ja-JP" sz="2000" dirty="0" smtClean="0"/>
              <a:t>. </a:t>
            </a:r>
          </a:p>
          <a:p>
            <a:r>
              <a:rPr lang="en-US" altLang="ja-JP" sz="2000" dirty="0" smtClean="0"/>
              <a:t>It is more effective though </a:t>
            </a:r>
            <a:r>
              <a:rPr lang="en-US" altLang="ja-JP" sz="2000" dirty="0" smtClean="0">
                <a:solidFill>
                  <a:srgbClr val="FF0000"/>
                </a:solidFill>
              </a:rPr>
              <a:t>two dimensions </a:t>
            </a:r>
            <a:r>
              <a:rPr lang="en-US" altLang="ja-JP" sz="2000" dirty="0" smtClean="0"/>
              <a:t>can be observed by using the </a:t>
            </a:r>
            <a:r>
              <a:rPr lang="en-US" altLang="ja-JP" sz="2000" dirty="0" smtClean="0">
                <a:solidFill>
                  <a:srgbClr val="FF0000"/>
                </a:solidFill>
              </a:rPr>
              <a:t>SuperDARN radar </a:t>
            </a:r>
            <a:r>
              <a:rPr lang="en-US" altLang="ja-JP" sz="2000" dirty="0" smtClean="0"/>
              <a:t>and the </a:t>
            </a:r>
            <a:r>
              <a:rPr lang="en-US" altLang="ja-JP" sz="2000" dirty="0" smtClean="0">
                <a:solidFill>
                  <a:srgbClr val="FF0000"/>
                </a:solidFill>
              </a:rPr>
              <a:t>low-altitude satellite</a:t>
            </a:r>
            <a:r>
              <a:rPr lang="en-US" altLang="ja-JP" sz="2000" dirty="0" smtClean="0"/>
              <a:t>, to examine ionospheric characteristics. Also because the low-altitude satellite give an observation  while </a:t>
            </a:r>
            <a:r>
              <a:rPr lang="en-US" altLang="ja-JP" sz="2000" dirty="0" smtClean="0">
                <a:solidFill>
                  <a:srgbClr val="FF0000"/>
                </a:solidFill>
              </a:rPr>
              <a:t>turning round </a:t>
            </a:r>
            <a:r>
              <a:rPr lang="en-US" altLang="ja-JP" sz="2000" dirty="0" smtClean="0"/>
              <a:t>the earth (It takes about 1 hour and 40 minutes around), a </a:t>
            </a:r>
            <a:r>
              <a:rPr lang="en-US" altLang="ja-JP" sz="2000" dirty="0" smtClean="0">
                <a:solidFill>
                  <a:srgbClr val="FF0000"/>
                </a:solidFill>
              </a:rPr>
              <a:t>continuous observation </a:t>
            </a:r>
            <a:r>
              <a:rPr lang="en-US" altLang="ja-JP" sz="2000" dirty="0" smtClean="0"/>
              <a:t>may not be done. </a:t>
            </a:r>
          </a:p>
          <a:p>
            <a:r>
              <a:rPr lang="en-US" altLang="ja-JP" sz="2000" dirty="0" smtClean="0"/>
              <a:t>Most of the SuperDARN radar was set up in the high latitude region, and there was no HF radar in the mid-latitude until SuperDARN Wallops radar and SuperDARN Hokkaido radar in recent years. Because the mid-latitude region </a:t>
            </a:r>
            <a:r>
              <a:rPr lang="en-US" altLang="ja-JP" sz="2000" dirty="0" smtClean="0">
                <a:solidFill>
                  <a:srgbClr val="FF0000"/>
                </a:solidFill>
              </a:rPr>
              <a:t>from 40 to 50 degrees </a:t>
            </a:r>
            <a:r>
              <a:rPr lang="en-US" altLang="ja-JP" sz="2000" dirty="0" smtClean="0"/>
              <a:t>is not covered in the observation of the SuperDARN Wallops radar which sets up in a magnetic latitude </a:t>
            </a:r>
            <a:r>
              <a:rPr lang="en-US" altLang="ja-JP" sz="2000" dirty="0" smtClean="0">
                <a:solidFill>
                  <a:srgbClr val="FF0000"/>
                </a:solidFill>
              </a:rPr>
              <a:t>49.4 degrees</a:t>
            </a:r>
            <a:r>
              <a:rPr lang="en-US" altLang="ja-JP" sz="2000" dirty="0" smtClean="0"/>
              <a:t>, accurate convection pattern of this region cannot be understood. </a:t>
            </a:r>
          </a:p>
          <a:p>
            <a:r>
              <a:rPr lang="en-US" altLang="ja-JP" sz="2000" dirty="0" smtClean="0"/>
              <a:t>The observation data of the SuperDARN Wallops radar is a incomplete because of the cause of the breakdown etc.</a:t>
            </a:r>
          </a:p>
        </p:txBody>
      </p:sp>
      <p:sp>
        <p:nvSpPr>
          <p:cNvPr id="5" name="TextBox 4"/>
          <p:cNvSpPr txBox="1"/>
          <p:nvPr/>
        </p:nvSpPr>
        <p:spPr>
          <a:xfrm>
            <a:off x="1285852" y="214290"/>
            <a:ext cx="7111242" cy="584775"/>
          </a:xfrm>
          <a:prstGeom prst="rect">
            <a:avLst/>
          </a:prstGeom>
          <a:noFill/>
        </p:spPr>
        <p:txBody>
          <a:bodyPr wrap="square" rtlCol="0">
            <a:spAutoFit/>
          </a:bodyPr>
          <a:lstStyle/>
          <a:p>
            <a:r>
              <a:rPr lang="en-US" altLang="ja-JP" sz="3200" b="1" dirty="0" smtClean="0">
                <a:gradFill flip="none" rotWithShape="1">
                  <a:gsLst>
                    <a:gs pos="60000">
                      <a:schemeClr val="tx2"/>
                    </a:gs>
                    <a:gs pos="100000">
                      <a:schemeClr val="tx2">
                        <a:tint val="20000"/>
                      </a:schemeClr>
                    </a:gs>
                  </a:gsLst>
                  <a:lin ang="5400000" scaled="1"/>
                  <a:tileRect/>
                </a:gradFill>
                <a:effectLst>
                  <a:outerShdw blurRad="127000" algn="tl" rotWithShape="0">
                    <a:schemeClr val="bg1">
                      <a:alpha val="90000"/>
                    </a:schemeClr>
                  </a:outerShdw>
                </a:effectLst>
                <a:latin typeface="+mj-lt"/>
                <a:ea typeface="+mj-ea"/>
                <a:cs typeface="+mj-cs"/>
              </a:rPr>
              <a:t>Limit of the current observation</a:t>
            </a:r>
          </a:p>
        </p:txBody>
      </p:sp>
      <p:sp>
        <p:nvSpPr>
          <p:cNvPr id="6" name="TextBox 4"/>
          <p:cNvSpPr txBox="1"/>
          <p:nvPr/>
        </p:nvSpPr>
        <p:spPr>
          <a:xfrm>
            <a:off x="0" y="1"/>
            <a:ext cx="2143108" cy="369332"/>
          </a:xfrm>
          <a:prstGeom prst="rect">
            <a:avLst/>
          </a:prstGeom>
          <a:noFill/>
        </p:spPr>
        <p:txBody>
          <a:bodyPr wrap="square" rtlCol="0">
            <a:spAutoFit/>
          </a:bodyPr>
          <a:lstStyle/>
          <a:p>
            <a:r>
              <a:rPr kumimoji="1" lang="en-US" altLang="ja-JP" dirty="0" smtClean="0"/>
              <a:t>1</a:t>
            </a:r>
            <a:r>
              <a:rPr kumimoji="1" lang="ja-JP" altLang="en-US" dirty="0" err="1" smtClean="0"/>
              <a:t>．</a:t>
            </a:r>
            <a:r>
              <a:rPr lang="en-US" altLang="ja-JP" dirty="0" smtClean="0"/>
              <a:t> Background</a:t>
            </a:r>
            <a:endParaRPr kumimoji="1" lang="ja-JP" alt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a:spLocks noGrp="1"/>
          </p:cNvSpPr>
          <p:nvPr>
            <p:ph type="title"/>
          </p:nvPr>
        </p:nvSpPr>
        <p:spPr>
          <a:xfrm>
            <a:off x="0" y="428604"/>
            <a:ext cx="9144000" cy="857256"/>
          </a:xfrm>
        </p:spPr>
        <p:txBody>
          <a:bodyPr>
            <a:noAutofit/>
          </a:bodyPr>
          <a:lstStyle/>
          <a:p>
            <a:r>
              <a:rPr lang="en-US" altLang="ja-JP" sz="3200" b="1" dirty="0" smtClean="0">
                <a:latin typeface="+mj-ea"/>
              </a:rPr>
              <a:t>About the observation result of the SuperDARN Hokkaido radar</a:t>
            </a:r>
            <a:endParaRPr kumimoji="1" lang="ja-JP" altLang="en-US" sz="3200" b="1" dirty="0">
              <a:latin typeface="+mj-ea"/>
            </a:endParaRPr>
          </a:p>
        </p:txBody>
      </p:sp>
      <p:sp>
        <p:nvSpPr>
          <p:cNvPr id="3" name="コンテンツ プレースホルダ 2"/>
          <p:cNvSpPr>
            <a:spLocks noGrp="1"/>
          </p:cNvSpPr>
          <p:nvPr>
            <p:ph idx="1"/>
          </p:nvPr>
        </p:nvSpPr>
        <p:spPr>
          <a:xfrm>
            <a:off x="428596" y="1571612"/>
            <a:ext cx="8229600" cy="4954591"/>
          </a:xfrm>
        </p:spPr>
        <p:txBody>
          <a:bodyPr>
            <a:normAutofit fontScale="70000" lnSpcReduction="20000"/>
          </a:bodyPr>
          <a:lstStyle/>
          <a:p>
            <a:r>
              <a:rPr lang="en-US" altLang="ja-JP" dirty="0" smtClean="0"/>
              <a:t>From Mori(graduate research, 2009), there is a seasonality variation of the plasma flow from a magnetic latitude 40 degrees to about 60 degrees. Especially, flow for the northwest was able to be observed on the night side in winter. </a:t>
            </a:r>
          </a:p>
          <a:p>
            <a:pPr>
              <a:buNone/>
            </a:pPr>
            <a:r>
              <a:rPr lang="en-US" altLang="ja-JP" dirty="0" smtClean="0"/>
              <a:t>            --However, it is necessary to remove the influence of the ground scatter echo in other seasons without winter. </a:t>
            </a:r>
          </a:p>
          <a:p>
            <a:endParaRPr lang="en-US" altLang="ja-JP" dirty="0" smtClean="0"/>
          </a:p>
          <a:p>
            <a:r>
              <a:rPr lang="en-US" altLang="ja-JP" dirty="0" smtClean="0"/>
              <a:t>It is difficult to remove the ground scatter echo from the data of Doppler velocity observed by SuperDARN Hokkaido radar perfectly. </a:t>
            </a:r>
          </a:p>
          <a:p>
            <a:pPr>
              <a:buNone/>
            </a:pPr>
            <a:r>
              <a:rPr lang="en-US" altLang="ja-JP" dirty="0" smtClean="0"/>
              <a:t>           --However, because of the ground scatter echo and the ionosphere scatter echo divide clearly at least in winter and the ground scatter is few on the night side of </a:t>
            </a:r>
            <a:r>
              <a:rPr lang="en-US" altLang="ja-JP" dirty="0" smtClean="0">
                <a:solidFill>
                  <a:srgbClr val="FF0000"/>
                </a:solidFill>
              </a:rPr>
              <a:t>winter</a:t>
            </a:r>
            <a:r>
              <a:rPr lang="en-US" altLang="ja-JP" dirty="0" smtClean="0"/>
              <a:t>, it is </a:t>
            </a:r>
            <a:r>
              <a:rPr lang="en-US" altLang="ja-JP" dirty="0" smtClean="0">
                <a:solidFill>
                  <a:srgbClr val="FF0000"/>
                </a:solidFill>
              </a:rPr>
              <a:t>dependable</a:t>
            </a:r>
            <a:r>
              <a:rPr lang="en-US" altLang="ja-JP" dirty="0" smtClean="0"/>
              <a:t>. </a:t>
            </a:r>
          </a:p>
        </p:txBody>
      </p:sp>
      <p:sp>
        <p:nvSpPr>
          <p:cNvPr id="4" name="TextBox 8"/>
          <p:cNvSpPr txBox="1"/>
          <p:nvPr/>
        </p:nvSpPr>
        <p:spPr>
          <a:xfrm>
            <a:off x="0" y="0"/>
            <a:ext cx="1785918" cy="369332"/>
          </a:xfrm>
          <a:prstGeom prst="rect">
            <a:avLst/>
          </a:prstGeom>
          <a:noFill/>
        </p:spPr>
        <p:txBody>
          <a:bodyPr wrap="square" rtlCol="0">
            <a:spAutoFit/>
          </a:bodyPr>
          <a:lstStyle/>
          <a:p>
            <a:r>
              <a:rPr lang="en-US" altLang="ja-JP" dirty="0" smtClean="0"/>
              <a:t>4</a:t>
            </a:r>
            <a:r>
              <a:rPr lang="ja-JP" altLang="en-US" dirty="0" err="1" smtClean="0"/>
              <a:t>．</a:t>
            </a:r>
            <a:r>
              <a:rPr lang="en-US" altLang="ja-JP" dirty="0" smtClean="0"/>
              <a:t>Result</a:t>
            </a:r>
            <a:endParaRPr kumimoji="1" lang="ja-JP" alt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ja-JP" b="1" dirty="0" smtClean="0"/>
              <a:t>Discussion </a:t>
            </a:r>
            <a:r>
              <a:rPr kumimoji="1" lang="ja-JP" altLang="en-US" b="1" dirty="0" smtClean="0"/>
              <a:t>②</a:t>
            </a:r>
            <a:endParaRPr kumimoji="1" lang="ja-JP" altLang="en-US" b="1" dirty="0"/>
          </a:p>
        </p:txBody>
      </p:sp>
      <p:sp>
        <p:nvSpPr>
          <p:cNvPr id="3" name="内容占位符 2"/>
          <p:cNvSpPr>
            <a:spLocks noGrp="1"/>
          </p:cNvSpPr>
          <p:nvPr>
            <p:ph idx="1"/>
          </p:nvPr>
        </p:nvSpPr>
        <p:spPr>
          <a:xfrm>
            <a:off x="4500562" y="1500174"/>
            <a:ext cx="4357718" cy="5143536"/>
          </a:xfrm>
        </p:spPr>
        <p:txBody>
          <a:bodyPr>
            <a:normAutofit/>
          </a:bodyPr>
          <a:lstStyle/>
          <a:p>
            <a:pPr>
              <a:buNone/>
            </a:pPr>
            <a:r>
              <a:rPr lang="en-US" altLang="ja-JP" sz="2800" dirty="0" smtClean="0"/>
              <a:t>Comparison with past research</a:t>
            </a:r>
          </a:p>
          <a:p>
            <a:r>
              <a:rPr lang="en-US" altLang="ja-JP" sz="2800" dirty="0" smtClean="0"/>
              <a:t>Even the geography  latitude and the geomagnetic latitude</a:t>
            </a:r>
            <a:r>
              <a:rPr lang="ja-JP" altLang="en-US" sz="2800" dirty="0" smtClean="0"/>
              <a:t> </a:t>
            </a:r>
            <a:r>
              <a:rPr lang="en-US" altLang="ja-JP" sz="2800" dirty="0" smtClean="0"/>
              <a:t>were almost the same with the St. Santin radar, the flow for the east at pre-midnight haven`t been observed. </a:t>
            </a:r>
            <a:endParaRPr kumimoji="1" lang="ja-JP" altLang="en-US" sz="2800" dirty="0"/>
          </a:p>
        </p:txBody>
      </p:sp>
      <p:sp>
        <p:nvSpPr>
          <p:cNvPr id="9" name="TextBox 8"/>
          <p:cNvSpPr txBox="1"/>
          <p:nvPr/>
        </p:nvSpPr>
        <p:spPr>
          <a:xfrm>
            <a:off x="0" y="0"/>
            <a:ext cx="2357422" cy="369332"/>
          </a:xfrm>
          <a:prstGeom prst="rect">
            <a:avLst/>
          </a:prstGeom>
          <a:noFill/>
        </p:spPr>
        <p:txBody>
          <a:bodyPr wrap="square" rtlCol="0">
            <a:spAutoFit/>
          </a:bodyPr>
          <a:lstStyle/>
          <a:p>
            <a:r>
              <a:rPr lang="en-US" altLang="ja-JP" dirty="0" smtClean="0"/>
              <a:t>5</a:t>
            </a:r>
            <a:r>
              <a:rPr kumimoji="1" lang="ja-JP" altLang="en-US" dirty="0" err="1" smtClean="0"/>
              <a:t>．</a:t>
            </a:r>
            <a:r>
              <a:rPr lang="en-US" altLang="ja-JP" dirty="0" smtClean="0"/>
              <a:t>Discussion</a:t>
            </a:r>
            <a:endParaRPr kumimoji="1" lang="ja-JP" altLang="en-US" dirty="0"/>
          </a:p>
        </p:txBody>
      </p:sp>
      <p:grpSp>
        <p:nvGrpSpPr>
          <p:cNvPr id="15" name="组合 14"/>
          <p:cNvGrpSpPr/>
          <p:nvPr/>
        </p:nvGrpSpPr>
        <p:grpSpPr>
          <a:xfrm>
            <a:off x="0" y="1345131"/>
            <a:ext cx="4286280" cy="5512869"/>
            <a:chOff x="142844" y="1000108"/>
            <a:chExt cx="4286280" cy="5512869"/>
          </a:xfrm>
        </p:grpSpPr>
        <p:grpSp>
          <p:nvGrpSpPr>
            <p:cNvPr id="10" name="グループ化 30"/>
            <p:cNvGrpSpPr/>
            <p:nvPr/>
          </p:nvGrpSpPr>
          <p:grpSpPr>
            <a:xfrm>
              <a:off x="142844" y="1000108"/>
              <a:ext cx="4286280" cy="5228129"/>
              <a:chOff x="4643438" y="1000107"/>
              <a:chExt cx="4286280" cy="5228129"/>
            </a:xfrm>
          </p:grpSpPr>
          <p:pic>
            <p:nvPicPr>
              <p:cNvPr id="11" name="図 25" descr="東西millstone hill.bmp"/>
              <p:cNvPicPr>
                <a:picLocks noChangeAspect="1"/>
              </p:cNvPicPr>
              <p:nvPr/>
            </p:nvPicPr>
            <p:blipFill>
              <a:blip r:embed="rId2" cstate="print"/>
              <a:stretch>
                <a:fillRect/>
              </a:stretch>
            </p:blipFill>
            <p:spPr>
              <a:xfrm>
                <a:off x="4643438" y="1000107"/>
                <a:ext cx="4214842" cy="5228129"/>
              </a:xfrm>
              <a:prstGeom prst="rect">
                <a:avLst/>
              </a:prstGeom>
            </p:spPr>
          </p:pic>
          <p:sp>
            <p:nvSpPr>
              <p:cNvPr id="12" name="正方形/長方形 28"/>
              <p:cNvSpPr/>
              <p:nvPr/>
            </p:nvSpPr>
            <p:spPr>
              <a:xfrm>
                <a:off x="8358214" y="1000108"/>
                <a:ext cx="571504" cy="52149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smtClean="0">
                    <a:ln>
                      <a:solidFill>
                        <a:sysClr val="windowText" lastClr="000000"/>
                      </a:solidFill>
                    </a:ln>
                  </a:rPr>
                  <a:t>E</a:t>
                </a:r>
                <a:r>
                  <a:rPr kumimoji="1" lang="en-US" altLang="ja-JP" sz="1200" dirty="0" smtClean="0">
                    <a:ln>
                      <a:solidFill>
                        <a:sysClr val="windowText" lastClr="000000"/>
                      </a:solidFill>
                    </a:ln>
                  </a:rPr>
                  <a:t>ast</a:t>
                </a:r>
                <a:endParaRPr lang="en-US" altLang="ja-JP" sz="1200" dirty="0" smtClean="0">
                  <a:ln>
                    <a:solidFill>
                      <a:sysClr val="windowText" lastClr="000000"/>
                    </a:solidFill>
                  </a:ln>
                </a:endParaRPr>
              </a:p>
              <a:p>
                <a:pPr algn="ctr"/>
                <a:endParaRPr kumimoji="1" lang="en-US" altLang="ja-JP" sz="1200" dirty="0" smtClean="0">
                  <a:ln>
                    <a:solidFill>
                      <a:sysClr val="windowText" lastClr="000000"/>
                    </a:solidFill>
                  </a:ln>
                </a:endParaRPr>
              </a:p>
              <a:p>
                <a:pPr algn="ctr"/>
                <a:endParaRPr lang="en-US" altLang="ja-JP" sz="1200" dirty="0" smtClean="0">
                  <a:ln>
                    <a:solidFill>
                      <a:sysClr val="windowText" lastClr="000000"/>
                    </a:solidFill>
                  </a:ln>
                </a:endParaRPr>
              </a:p>
              <a:p>
                <a:pPr algn="ctr"/>
                <a:r>
                  <a:rPr kumimoji="1" lang="en-US" altLang="ja-JP" sz="1200" dirty="0" smtClean="0">
                    <a:ln>
                      <a:solidFill>
                        <a:sysClr val="windowText" lastClr="000000"/>
                      </a:solidFill>
                    </a:ln>
                  </a:rPr>
                  <a:t>West</a:t>
                </a:r>
              </a:p>
              <a:p>
                <a:pPr algn="ctr"/>
                <a:endParaRPr lang="en-US" altLang="ja-JP" sz="1200" dirty="0" smtClean="0">
                  <a:ln>
                    <a:solidFill>
                      <a:sysClr val="windowText" lastClr="000000"/>
                    </a:solidFill>
                  </a:ln>
                </a:endParaRPr>
              </a:p>
              <a:p>
                <a:pPr algn="ctr"/>
                <a:r>
                  <a:rPr kumimoji="1" lang="en-US" altLang="ja-JP" sz="1200" dirty="0" smtClean="0">
                    <a:ln>
                      <a:solidFill>
                        <a:sysClr val="windowText" lastClr="000000"/>
                      </a:solidFill>
                    </a:ln>
                  </a:rPr>
                  <a:t>East</a:t>
                </a:r>
                <a:endParaRPr lang="en-US" altLang="ja-JP" sz="1200" dirty="0" smtClean="0">
                  <a:ln>
                    <a:solidFill>
                      <a:sysClr val="windowText" lastClr="000000"/>
                    </a:solidFill>
                  </a:ln>
                </a:endParaRPr>
              </a:p>
              <a:p>
                <a:pPr algn="ctr"/>
                <a:endParaRPr kumimoji="1" lang="en-US" altLang="ja-JP" sz="1200" dirty="0" smtClean="0">
                  <a:ln>
                    <a:solidFill>
                      <a:sysClr val="windowText" lastClr="000000"/>
                    </a:solidFill>
                  </a:ln>
                </a:endParaRPr>
              </a:p>
              <a:p>
                <a:pPr algn="ctr"/>
                <a:endParaRPr lang="en-US" altLang="ja-JP" sz="1200" dirty="0" smtClean="0">
                  <a:ln>
                    <a:solidFill>
                      <a:sysClr val="windowText" lastClr="000000"/>
                    </a:solidFill>
                  </a:ln>
                </a:endParaRPr>
              </a:p>
              <a:p>
                <a:pPr algn="ctr"/>
                <a:r>
                  <a:rPr kumimoji="1" lang="en-US" altLang="ja-JP" sz="1200" dirty="0" smtClean="0">
                    <a:ln>
                      <a:solidFill>
                        <a:sysClr val="windowText" lastClr="000000"/>
                      </a:solidFill>
                    </a:ln>
                  </a:rPr>
                  <a:t>West</a:t>
                </a:r>
              </a:p>
              <a:p>
                <a:pPr algn="ctr"/>
                <a:endParaRPr lang="en-US" altLang="ja-JP" sz="1200" dirty="0" smtClean="0">
                  <a:ln>
                    <a:solidFill>
                      <a:sysClr val="windowText" lastClr="000000"/>
                    </a:solidFill>
                  </a:ln>
                </a:endParaRPr>
              </a:p>
              <a:p>
                <a:pPr algn="ctr"/>
                <a:r>
                  <a:rPr kumimoji="1" lang="en-US" altLang="ja-JP" sz="1200" dirty="0" smtClean="0">
                    <a:ln>
                      <a:solidFill>
                        <a:sysClr val="windowText" lastClr="000000"/>
                      </a:solidFill>
                    </a:ln>
                  </a:rPr>
                  <a:t>East</a:t>
                </a:r>
                <a:endParaRPr lang="en-US" altLang="ja-JP" sz="1200" dirty="0" smtClean="0">
                  <a:ln>
                    <a:solidFill>
                      <a:sysClr val="windowText" lastClr="000000"/>
                    </a:solidFill>
                  </a:ln>
                </a:endParaRPr>
              </a:p>
              <a:p>
                <a:pPr algn="ctr"/>
                <a:endParaRPr kumimoji="1" lang="en-US" altLang="ja-JP" sz="1200" dirty="0" smtClean="0">
                  <a:ln>
                    <a:solidFill>
                      <a:sysClr val="windowText" lastClr="000000"/>
                    </a:solidFill>
                  </a:ln>
                </a:endParaRPr>
              </a:p>
              <a:p>
                <a:pPr algn="ctr"/>
                <a:endParaRPr lang="en-US" altLang="ja-JP" sz="1200" dirty="0" smtClean="0">
                  <a:ln>
                    <a:solidFill>
                      <a:sysClr val="windowText" lastClr="000000"/>
                    </a:solidFill>
                  </a:ln>
                </a:endParaRPr>
              </a:p>
              <a:p>
                <a:pPr algn="ctr"/>
                <a:r>
                  <a:rPr kumimoji="1" lang="en-US" altLang="ja-JP" sz="1200" dirty="0" smtClean="0">
                    <a:ln>
                      <a:solidFill>
                        <a:sysClr val="windowText" lastClr="000000"/>
                      </a:solidFill>
                    </a:ln>
                  </a:rPr>
                  <a:t>West</a:t>
                </a:r>
                <a:endParaRPr kumimoji="1" lang="ja-JP" altLang="en-US" sz="1200" dirty="0">
                  <a:ln>
                    <a:solidFill>
                      <a:sysClr val="windowText" lastClr="000000"/>
                    </a:solidFill>
                  </a:ln>
                </a:endParaRPr>
              </a:p>
            </p:txBody>
          </p:sp>
        </p:grpSp>
        <p:sp>
          <p:nvSpPr>
            <p:cNvPr id="13" name="テキスト ボックス 9"/>
            <p:cNvSpPr txBox="1"/>
            <p:nvPr/>
          </p:nvSpPr>
          <p:spPr>
            <a:xfrm>
              <a:off x="1428728" y="6143645"/>
              <a:ext cx="1928826" cy="369332"/>
            </a:xfrm>
            <a:prstGeom prst="rect">
              <a:avLst/>
            </a:prstGeom>
            <a:noFill/>
          </p:spPr>
          <p:txBody>
            <a:bodyPr wrap="square" rtlCol="0">
              <a:spAutoFit/>
            </a:bodyPr>
            <a:lstStyle/>
            <a:p>
              <a:r>
                <a:rPr kumimoji="1" lang="ja-JP" altLang="en-US" dirty="0" smtClean="0"/>
                <a:t>（</a:t>
              </a:r>
              <a:r>
                <a:rPr kumimoji="1" lang="en-US" altLang="ja-JP" dirty="0" smtClean="0"/>
                <a:t>G:42.6, M:57)</a:t>
              </a:r>
              <a:endParaRPr kumimoji="1" lang="ja-JP" altLang="en-US" dirty="0"/>
            </a:p>
          </p:txBody>
        </p:sp>
        <p:sp>
          <p:nvSpPr>
            <p:cNvPr id="14" name="正方形/長方形 14"/>
            <p:cNvSpPr/>
            <p:nvPr/>
          </p:nvSpPr>
          <p:spPr>
            <a:xfrm>
              <a:off x="2857488" y="1785927"/>
              <a:ext cx="285752" cy="3929090"/>
            </a:xfrm>
            <a:prstGeom prst="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ja-JP" b="1" dirty="0" smtClean="0"/>
              <a:t>Summary </a:t>
            </a:r>
            <a:r>
              <a:rPr lang="ja-JP" altLang="en-US" b="1" dirty="0" smtClean="0"/>
              <a:t>①</a:t>
            </a:r>
            <a:endParaRPr kumimoji="1" lang="ja-JP" altLang="en-US" b="1" dirty="0"/>
          </a:p>
        </p:txBody>
      </p:sp>
      <p:sp>
        <p:nvSpPr>
          <p:cNvPr id="3" name="内容占位符 2"/>
          <p:cNvSpPr>
            <a:spLocks noGrp="1"/>
          </p:cNvSpPr>
          <p:nvPr>
            <p:ph idx="1"/>
          </p:nvPr>
        </p:nvSpPr>
        <p:spPr>
          <a:xfrm>
            <a:off x="457200" y="1500174"/>
            <a:ext cx="8229600" cy="4857784"/>
          </a:xfrm>
        </p:spPr>
        <p:txBody>
          <a:bodyPr>
            <a:normAutofit fontScale="85000" lnSpcReduction="20000"/>
          </a:bodyPr>
          <a:lstStyle/>
          <a:p>
            <a:r>
              <a:rPr lang="en-US" altLang="ja-JP" dirty="0" smtClean="0"/>
              <a:t>It was clarified that there was geomagnetism index Kp dependency of the mid-latitude ionosphere plasma convection from the observation of SuperDARN Hokkaido radar at each season. </a:t>
            </a:r>
          </a:p>
          <a:p>
            <a:r>
              <a:rPr lang="en-US" altLang="ja-JP" dirty="0" smtClean="0"/>
              <a:t>Especially, it was clarified that the flow for the west on the night side in mid-latitude at each season has a geomagnetism index Kp dependency. </a:t>
            </a:r>
          </a:p>
          <a:p>
            <a:pPr>
              <a:buNone/>
            </a:pPr>
            <a:r>
              <a:rPr lang="en-US" altLang="ja-JP" dirty="0" smtClean="0"/>
              <a:t>        --However, when geomagnetism index Kp indicated the value below 0+, the flow for the west on the night side in mid-latitude was also be confirmed. This is thought to be the observation of the flow for west by priority when the convection electric field is strong because the gradient drift instability. </a:t>
            </a:r>
          </a:p>
        </p:txBody>
      </p:sp>
      <p:sp>
        <p:nvSpPr>
          <p:cNvPr id="4" name="TextBox 8"/>
          <p:cNvSpPr txBox="1"/>
          <p:nvPr/>
        </p:nvSpPr>
        <p:spPr>
          <a:xfrm>
            <a:off x="0" y="0"/>
            <a:ext cx="2357422" cy="369332"/>
          </a:xfrm>
          <a:prstGeom prst="rect">
            <a:avLst/>
          </a:prstGeom>
          <a:noFill/>
        </p:spPr>
        <p:txBody>
          <a:bodyPr wrap="square" rtlCol="0">
            <a:spAutoFit/>
          </a:bodyPr>
          <a:lstStyle/>
          <a:p>
            <a:r>
              <a:rPr lang="en-US" altLang="ja-JP" dirty="0" smtClean="0"/>
              <a:t>6</a:t>
            </a:r>
            <a:r>
              <a:rPr lang="ja-JP" altLang="en-US" dirty="0" err="1" smtClean="0"/>
              <a:t>．</a:t>
            </a:r>
            <a:r>
              <a:rPr lang="en-US" altLang="ja-JP" dirty="0" smtClean="0"/>
              <a:t> Summary</a:t>
            </a:r>
            <a:endParaRPr kumimoji="1" lang="ja-JP" alt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b="1" dirty="0" smtClean="0"/>
              <a:t>Summary </a:t>
            </a:r>
            <a:r>
              <a:rPr lang="ja-JP" altLang="en-US" b="1" dirty="0" smtClean="0"/>
              <a:t>②</a:t>
            </a:r>
            <a:endParaRPr kumimoji="1" lang="ja-JP" altLang="en-US" b="1" dirty="0"/>
          </a:p>
        </p:txBody>
      </p:sp>
      <p:sp>
        <p:nvSpPr>
          <p:cNvPr id="3" name="コンテンツ プレースホルダ 2"/>
          <p:cNvSpPr>
            <a:spLocks noGrp="1"/>
          </p:cNvSpPr>
          <p:nvPr>
            <p:ph idx="1"/>
          </p:nvPr>
        </p:nvSpPr>
        <p:spPr/>
        <p:txBody>
          <a:bodyPr>
            <a:normAutofit lnSpcReduction="10000"/>
          </a:bodyPr>
          <a:lstStyle/>
          <a:p>
            <a:r>
              <a:rPr lang="en-US" altLang="ja-JP" dirty="0" smtClean="0"/>
              <a:t>In mid-latitude a flow for the equator in winter and a flow for the pole in summer was observed on the night side. This is corresponding to the result of Mori(graduate research, 2009) and Richmond et al., 1980. </a:t>
            </a:r>
          </a:p>
          <a:p>
            <a:r>
              <a:rPr lang="en-US" altLang="ja-JP" dirty="0" smtClean="0"/>
              <a:t>The convection cell in high latitude was observed to develop down to lower latitude along with the increasing of the geomagnetism index Kp. </a:t>
            </a:r>
          </a:p>
        </p:txBody>
      </p:sp>
      <p:sp>
        <p:nvSpPr>
          <p:cNvPr id="4" name="TextBox 8"/>
          <p:cNvSpPr txBox="1"/>
          <p:nvPr/>
        </p:nvSpPr>
        <p:spPr>
          <a:xfrm>
            <a:off x="0" y="0"/>
            <a:ext cx="2357422" cy="369332"/>
          </a:xfrm>
          <a:prstGeom prst="rect">
            <a:avLst/>
          </a:prstGeom>
          <a:noFill/>
        </p:spPr>
        <p:txBody>
          <a:bodyPr wrap="square" rtlCol="0">
            <a:spAutoFit/>
          </a:bodyPr>
          <a:lstStyle/>
          <a:p>
            <a:r>
              <a:rPr lang="en-US" altLang="ja-JP" dirty="0" smtClean="0"/>
              <a:t>6</a:t>
            </a:r>
            <a:r>
              <a:rPr lang="ja-JP" altLang="en-US" dirty="0" err="1" smtClean="0"/>
              <a:t>．</a:t>
            </a:r>
            <a:r>
              <a:rPr lang="en-US" altLang="ja-JP" dirty="0" smtClean="0"/>
              <a:t> Summary</a:t>
            </a:r>
            <a:endParaRPr kumimoji="1" lang="ja-JP" alt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スウ運\デスクトップ\一時\連合大会\図1.png"/>
          <p:cNvPicPr>
            <a:picLocks noChangeAspect="1" noChangeArrowheads="1"/>
          </p:cNvPicPr>
          <p:nvPr/>
        </p:nvPicPr>
        <p:blipFill>
          <a:blip r:embed="rId3" cstate="print"/>
          <a:srcRect/>
          <a:stretch>
            <a:fillRect/>
          </a:stretch>
        </p:blipFill>
        <p:spPr bwMode="auto">
          <a:xfrm>
            <a:off x="2130458" y="1257699"/>
            <a:ext cx="6978046" cy="4835597"/>
          </a:xfrm>
          <a:prstGeom prst="rect">
            <a:avLst/>
          </a:prstGeom>
          <a:noFill/>
        </p:spPr>
      </p:pic>
      <p:sp>
        <p:nvSpPr>
          <p:cNvPr id="2" name="タイトル 1"/>
          <p:cNvSpPr>
            <a:spLocks noGrp="1"/>
          </p:cNvSpPr>
          <p:nvPr>
            <p:ph type="title"/>
          </p:nvPr>
        </p:nvSpPr>
        <p:spPr>
          <a:xfrm>
            <a:off x="0" y="476672"/>
            <a:ext cx="9144000" cy="666312"/>
          </a:xfrm>
        </p:spPr>
        <p:txBody>
          <a:bodyPr>
            <a:noAutofit/>
          </a:bodyPr>
          <a:lstStyle/>
          <a:p>
            <a:r>
              <a:rPr lang="en-US" altLang="ja-JP" sz="3600" b="1" dirty="0" smtClean="0">
                <a:latin typeface="Times New Roman" pitchFamily="18" charset="0"/>
                <a:cs typeface="Times New Roman" pitchFamily="18" charset="0"/>
              </a:rPr>
              <a:t>The Mechanism of disturbance</a:t>
            </a:r>
            <a:r>
              <a:rPr lang="ja-JP" altLang="en-US" sz="3600" b="1" dirty="0" smtClean="0">
                <a:latin typeface="Times New Roman" pitchFamily="18" charset="0"/>
                <a:cs typeface="Times New Roman" pitchFamily="18" charset="0"/>
              </a:rPr>
              <a:t> </a:t>
            </a:r>
            <a:r>
              <a:rPr lang="en-US" altLang="ja-JP" sz="3600" b="1" dirty="0" smtClean="0">
                <a:latin typeface="Times New Roman" pitchFamily="18" charset="0"/>
                <a:cs typeface="Times New Roman" pitchFamily="18" charset="0"/>
              </a:rPr>
              <a:t>dynamo</a:t>
            </a:r>
            <a:endParaRPr lang="ja-JP" altLang="en-US" sz="3600" b="1" dirty="0">
              <a:latin typeface="Times New Roman" pitchFamily="18" charset="0"/>
              <a:cs typeface="Times New Roman" pitchFamily="18" charset="0"/>
            </a:endParaRPr>
          </a:p>
        </p:txBody>
      </p:sp>
      <p:sp>
        <p:nvSpPr>
          <p:cNvPr id="7" name="正方形/長方形 6"/>
          <p:cNvSpPr/>
          <p:nvPr/>
        </p:nvSpPr>
        <p:spPr>
          <a:xfrm>
            <a:off x="0" y="6457890"/>
            <a:ext cx="3714744" cy="400110"/>
          </a:xfrm>
          <a:prstGeom prst="rect">
            <a:avLst/>
          </a:prstGeom>
        </p:spPr>
        <p:txBody>
          <a:bodyPr wrap="square">
            <a:spAutoFit/>
          </a:bodyPr>
          <a:lstStyle/>
          <a:p>
            <a:r>
              <a:rPr lang="en-US" altLang="ja-JP" sz="2000" dirty="0" smtClean="0">
                <a:latin typeface="Times New Roman" pitchFamily="18" charset="0"/>
                <a:cs typeface="Times New Roman" pitchFamily="18" charset="0"/>
              </a:rPr>
              <a:t>Blanc and Richmond, 1980</a:t>
            </a:r>
          </a:p>
        </p:txBody>
      </p:sp>
      <p:sp>
        <p:nvSpPr>
          <p:cNvPr id="46" name="左矢印 45"/>
          <p:cNvSpPr/>
          <p:nvPr/>
        </p:nvSpPr>
        <p:spPr>
          <a:xfrm rot="20095040">
            <a:off x="2634603" y="3763840"/>
            <a:ext cx="1000132" cy="214314"/>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47" name="左矢印 46"/>
          <p:cNvSpPr/>
          <p:nvPr/>
        </p:nvSpPr>
        <p:spPr>
          <a:xfrm rot="20095040">
            <a:off x="3786160" y="3924048"/>
            <a:ext cx="1000132" cy="214314"/>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48" name="左矢印 47"/>
          <p:cNvSpPr/>
          <p:nvPr/>
        </p:nvSpPr>
        <p:spPr>
          <a:xfrm rot="20095040">
            <a:off x="4866281" y="3996055"/>
            <a:ext cx="1000132" cy="214314"/>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49" name="左矢印 48"/>
          <p:cNvSpPr/>
          <p:nvPr/>
        </p:nvSpPr>
        <p:spPr>
          <a:xfrm rot="20095040">
            <a:off x="5949863" y="3852039"/>
            <a:ext cx="1000132" cy="214314"/>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51" name="左矢印 50"/>
          <p:cNvSpPr/>
          <p:nvPr/>
        </p:nvSpPr>
        <p:spPr>
          <a:xfrm rot="20095040">
            <a:off x="6957975" y="3620965"/>
            <a:ext cx="1000132" cy="214314"/>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52" name="下矢印 51"/>
          <p:cNvSpPr/>
          <p:nvPr/>
        </p:nvSpPr>
        <p:spPr>
          <a:xfrm>
            <a:off x="3571602" y="4498059"/>
            <a:ext cx="424334" cy="1142836"/>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下矢印 52"/>
          <p:cNvSpPr/>
          <p:nvPr/>
        </p:nvSpPr>
        <p:spPr>
          <a:xfrm>
            <a:off x="6882830" y="4498059"/>
            <a:ext cx="424334" cy="1142836"/>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上矢印 53"/>
          <p:cNvSpPr/>
          <p:nvPr/>
        </p:nvSpPr>
        <p:spPr>
          <a:xfrm>
            <a:off x="4003650" y="4498059"/>
            <a:ext cx="424334" cy="1142836"/>
          </a:xfrm>
          <a:prstGeom prst="up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上矢印 54"/>
          <p:cNvSpPr/>
          <p:nvPr/>
        </p:nvSpPr>
        <p:spPr>
          <a:xfrm>
            <a:off x="6444208" y="4498059"/>
            <a:ext cx="424334" cy="1142836"/>
          </a:xfrm>
          <a:prstGeom prst="up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テキスト ボックス 55"/>
          <p:cNvSpPr txBox="1"/>
          <p:nvPr/>
        </p:nvSpPr>
        <p:spPr>
          <a:xfrm>
            <a:off x="4355976" y="4426051"/>
            <a:ext cx="494046" cy="461665"/>
          </a:xfrm>
          <a:prstGeom prst="rect">
            <a:avLst/>
          </a:prstGeom>
          <a:noFill/>
        </p:spPr>
        <p:txBody>
          <a:bodyPr wrap="none" rtlCol="0">
            <a:spAutoFit/>
          </a:bodyPr>
          <a:lstStyle/>
          <a:p>
            <a:r>
              <a:rPr lang="ja-JP" altLang="en-US" sz="2400" b="1" dirty="0" smtClean="0"/>
              <a:t>－</a:t>
            </a:r>
            <a:endParaRPr kumimoji="1" lang="ja-JP" altLang="en-US" sz="2400" b="1" dirty="0"/>
          </a:p>
        </p:txBody>
      </p:sp>
      <p:sp>
        <p:nvSpPr>
          <p:cNvPr id="58" name="テキスト ボックス 57"/>
          <p:cNvSpPr txBox="1"/>
          <p:nvPr/>
        </p:nvSpPr>
        <p:spPr>
          <a:xfrm>
            <a:off x="6012160" y="4426051"/>
            <a:ext cx="494046" cy="461665"/>
          </a:xfrm>
          <a:prstGeom prst="rect">
            <a:avLst/>
          </a:prstGeom>
          <a:noFill/>
        </p:spPr>
        <p:txBody>
          <a:bodyPr wrap="none" rtlCol="0">
            <a:spAutoFit/>
          </a:bodyPr>
          <a:lstStyle/>
          <a:p>
            <a:r>
              <a:rPr lang="ja-JP" altLang="en-US" sz="2400" b="1" dirty="0" smtClean="0"/>
              <a:t>－</a:t>
            </a:r>
            <a:endParaRPr kumimoji="1" lang="ja-JP" altLang="en-US" sz="2400" b="1" dirty="0"/>
          </a:p>
        </p:txBody>
      </p:sp>
      <p:sp>
        <p:nvSpPr>
          <p:cNvPr id="59" name="テキスト ボックス 58"/>
          <p:cNvSpPr txBox="1"/>
          <p:nvPr/>
        </p:nvSpPr>
        <p:spPr>
          <a:xfrm>
            <a:off x="4355976" y="5218139"/>
            <a:ext cx="494046" cy="461665"/>
          </a:xfrm>
          <a:prstGeom prst="rect">
            <a:avLst/>
          </a:prstGeom>
          <a:noFill/>
        </p:spPr>
        <p:txBody>
          <a:bodyPr wrap="none" rtlCol="0">
            <a:spAutoFit/>
          </a:bodyPr>
          <a:lstStyle/>
          <a:p>
            <a:r>
              <a:rPr lang="ja-JP" altLang="en-US" sz="2400" b="1" dirty="0" smtClean="0"/>
              <a:t>＋</a:t>
            </a:r>
            <a:endParaRPr kumimoji="1" lang="ja-JP" altLang="en-US" sz="2400" b="1" dirty="0"/>
          </a:p>
        </p:txBody>
      </p:sp>
      <p:sp>
        <p:nvSpPr>
          <p:cNvPr id="60" name="テキスト ボックス 59"/>
          <p:cNvSpPr txBox="1"/>
          <p:nvPr/>
        </p:nvSpPr>
        <p:spPr>
          <a:xfrm>
            <a:off x="6014750" y="5218139"/>
            <a:ext cx="494046" cy="461665"/>
          </a:xfrm>
          <a:prstGeom prst="rect">
            <a:avLst/>
          </a:prstGeom>
          <a:noFill/>
        </p:spPr>
        <p:txBody>
          <a:bodyPr wrap="none" rtlCol="0">
            <a:spAutoFit/>
          </a:bodyPr>
          <a:lstStyle/>
          <a:p>
            <a:r>
              <a:rPr lang="ja-JP" altLang="en-US" sz="2400" b="1" dirty="0" smtClean="0"/>
              <a:t>＋</a:t>
            </a:r>
            <a:endParaRPr kumimoji="1" lang="ja-JP" altLang="en-US" sz="2400" b="1" dirty="0"/>
          </a:p>
        </p:txBody>
      </p:sp>
      <p:sp>
        <p:nvSpPr>
          <p:cNvPr id="61" name="左矢印 60"/>
          <p:cNvSpPr/>
          <p:nvPr/>
        </p:nvSpPr>
        <p:spPr>
          <a:xfrm>
            <a:off x="2771800" y="4714083"/>
            <a:ext cx="5436698" cy="642942"/>
          </a:xfrm>
          <a:prstGeom prst="leftArrow">
            <a:avLst/>
          </a:prstGeom>
          <a:solidFill>
            <a:srgbClr val="FF00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下矢印 25"/>
          <p:cNvSpPr/>
          <p:nvPr/>
        </p:nvSpPr>
        <p:spPr>
          <a:xfrm>
            <a:off x="4283968" y="3140968"/>
            <a:ext cx="2304256" cy="648072"/>
          </a:xfrm>
          <a:prstGeom prst="downArrow">
            <a:avLst>
              <a:gd name="adj1" fmla="val 85438"/>
              <a:gd name="adj2" fmla="val 3335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dirty="0" smtClean="0">
                <a:solidFill>
                  <a:srgbClr val="0070C0"/>
                </a:solidFill>
                <a:latin typeface="Times New Roman" pitchFamily="18" charset="0"/>
                <a:cs typeface="Times New Roman" pitchFamily="18" charset="0"/>
              </a:rPr>
              <a:t>ion drag force </a:t>
            </a:r>
            <a:endParaRPr lang="ja-JP" altLang="en-US" sz="2400" dirty="0">
              <a:solidFill>
                <a:srgbClr val="0070C0"/>
              </a:solidFill>
            </a:endParaRPr>
          </a:p>
        </p:txBody>
      </p:sp>
      <p:sp>
        <p:nvSpPr>
          <p:cNvPr id="27" name="下矢印 26"/>
          <p:cNvSpPr/>
          <p:nvPr/>
        </p:nvSpPr>
        <p:spPr>
          <a:xfrm>
            <a:off x="3565028" y="3490517"/>
            <a:ext cx="142876" cy="642942"/>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下矢印 27"/>
          <p:cNvSpPr/>
          <p:nvPr/>
        </p:nvSpPr>
        <p:spPr>
          <a:xfrm>
            <a:off x="4645148" y="3722162"/>
            <a:ext cx="142876" cy="642942"/>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下矢印 28"/>
          <p:cNvSpPr/>
          <p:nvPr/>
        </p:nvSpPr>
        <p:spPr>
          <a:xfrm>
            <a:off x="5725268" y="3794170"/>
            <a:ext cx="142876" cy="642942"/>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下矢印 29"/>
          <p:cNvSpPr/>
          <p:nvPr/>
        </p:nvSpPr>
        <p:spPr>
          <a:xfrm>
            <a:off x="6737414" y="3650154"/>
            <a:ext cx="142876" cy="642942"/>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下矢印 31"/>
          <p:cNvSpPr/>
          <p:nvPr/>
        </p:nvSpPr>
        <p:spPr>
          <a:xfrm>
            <a:off x="7745525" y="3419079"/>
            <a:ext cx="142876" cy="642942"/>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左矢印 33"/>
          <p:cNvSpPr/>
          <p:nvPr/>
        </p:nvSpPr>
        <p:spPr>
          <a:xfrm rot="1021762">
            <a:off x="3374398" y="2578435"/>
            <a:ext cx="702571" cy="28638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左矢印 34"/>
          <p:cNvSpPr/>
          <p:nvPr/>
        </p:nvSpPr>
        <p:spPr>
          <a:xfrm rot="20649550">
            <a:off x="6679071" y="2505664"/>
            <a:ext cx="735629" cy="24037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4424488" y="2657789"/>
            <a:ext cx="2019720" cy="400110"/>
          </a:xfrm>
          <a:prstGeom prst="rect">
            <a:avLst/>
          </a:prstGeom>
          <a:noFill/>
        </p:spPr>
        <p:txBody>
          <a:bodyPr wrap="none" rtlCol="0">
            <a:spAutoFit/>
          </a:bodyPr>
          <a:lstStyle/>
          <a:p>
            <a:r>
              <a:rPr lang="en-US" altLang="ja-JP" sz="2000" dirty="0" smtClean="0"/>
              <a:t>Auroral electrojet</a:t>
            </a:r>
          </a:p>
        </p:txBody>
      </p:sp>
      <p:sp>
        <p:nvSpPr>
          <p:cNvPr id="37" name="テキスト ボックス 36"/>
          <p:cNvSpPr txBox="1"/>
          <p:nvPr/>
        </p:nvSpPr>
        <p:spPr>
          <a:xfrm>
            <a:off x="4860032" y="5362155"/>
            <a:ext cx="1229054" cy="400110"/>
          </a:xfrm>
          <a:prstGeom prst="rect">
            <a:avLst/>
          </a:prstGeom>
          <a:noFill/>
        </p:spPr>
        <p:txBody>
          <a:bodyPr wrap="none" rtlCol="0">
            <a:spAutoFit/>
          </a:bodyPr>
          <a:lstStyle/>
          <a:p>
            <a:r>
              <a:rPr kumimoji="1" lang="en-US" altLang="ja-JP" sz="2000" dirty="0" smtClean="0"/>
              <a:t>Night side</a:t>
            </a:r>
            <a:endParaRPr kumimoji="1" lang="ja-JP" altLang="en-US" sz="2000" dirty="0"/>
          </a:p>
        </p:txBody>
      </p:sp>
      <p:sp>
        <p:nvSpPr>
          <p:cNvPr id="38" name="テキスト ボックス 37"/>
          <p:cNvSpPr txBox="1"/>
          <p:nvPr/>
        </p:nvSpPr>
        <p:spPr>
          <a:xfrm>
            <a:off x="2627784" y="5394093"/>
            <a:ext cx="993670" cy="400110"/>
          </a:xfrm>
          <a:prstGeom prst="rect">
            <a:avLst/>
          </a:prstGeom>
          <a:noFill/>
        </p:spPr>
        <p:txBody>
          <a:bodyPr wrap="none" rtlCol="0">
            <a:spAutoFit/>
          </a:bodyPr>
          <a:lstStyle/>
          <a:p>
            <a:r>
              <a:rPr lang="en-US" altLang="ja-JP" sz="2000" dirty="0" smtClean="0"/>
              <a:t>Evening</a:t>
            </a:r>
          </a:p>
        </p:txBody>
      </p:sp>
      <p:sp>
        <p:nvSpPr>
          <p:cNvPr id="39" name="テキスト ボックス 38"/>
          <p:cNvSpPr txBox="1"/>
          <p:nvPr/>
        </p:nvSpPr>
        <p:spPr>
          <a:xfrm>
            <a:off x="7236296" y="5362155"/>
            <a:ext cx="1063112" cy="400110"/>
          </a:xfrm>
          <a:prstGeom prst="rect">
            <a:avLst/>
          </a:prstGeom>
          <a:noFill/>
        </p:spPr>
        <p:txBody>
          <a:bodyPr wrap="none" rtlCol="0">
            <a:spAutoFit/>
          </a:bodyPr>
          <a:lstStyle/>
          <a:p>
            <a:r>
              <a:rPr kumimoji="1" lang="en-US" altLang="ja-JP" sz="2000" dirty="0" smtClean="0"/>
              <a:t>morning</a:t>
            </a:r>
            <a:endParaRPr kumimoji="1" lang="ja-JP" altLang="en-US" sz="2000" dirty="0"/>
          </a:p>
        </p:txBody>
      </p:sp>
      <p:sp>
        <p:nvSpPr>
          <p:cNvPr id="40" name="TextBox 4"/>
          <p:cNvSpPr txBox="1"/>
          <p:nvPr/>
        </p:nvSpPr>
        <p:spPr>
          <a:xfrm>
            <a:off x="0" y="0"/>
            <a:ext cx="9144000" cy="461665"/>
          </a:xfrm>
          <a:prstGeom prst="rect">
            <a:avLst/>
          </a:prstGeom>
          <a:solidFill>
            <a:srgbClr val="FFFF00"/>
          </a:solidFill>
        </p:spPr>
        <p:txBody>
          <a:bodyPr wrap="square" rtlCol="0">
            <a:spAutoFit/>
          </a:bodyPr>
          <a:lstStyle/>
          <a:p>
            <a:r>
              <a:rPr lang="en-US" altLang="ja-JP" sz="2400" b="1" dirty="0" smtClean="0">
                <a:latin typeface="Times New Roman" pitchFamily="18" charset="0"/>
                <a:cs typeface="Times New Roman" pitchFamily="18" charset="0"/>
              </a:rPr>
              <a:t>Background(3/6)</a:t>
            </a:r>
            <a:endParaRPr kumimoji="1" lang="ja-JP" altLang="en-US" sz="2400" b="1" dirty="0">
              <a:latin typeface="Times New Roman" pitchFamily="18" charset="0"/>
              <a:cs typeface="Times New Roman" pitchFamily="18" charset="0"/>
            </a:endParaRPr>
          </a:p>
        </p:txBody>
      </p:sp>
      <p:sp>
        <p:nvSpPr>
          <p:cNvPr id="42" name="矩形 41"/>
          <p:cNvSpPr/>
          <p:nvPr/>
        </p:nvSpPr>
        <p:spPr>
          <a:xfrm>
            <a:off x="7308304" y="1844824"/>
            <a:ext cx="1891865" cy="461665"/>
          </a:xfrm>
          <a:prstGeom prst="rect">
            <a:avLst/>
          </a:prstGeom>
        </p:spPr>
        <p:txBody>
          <a:bodyPr wrap="none">
            <a:spAutoFit/>
          </a:bodyPr>
          <a:lstStyle/>
          <a:p>
            <a:r>
              <a:rPr lang="en-US" altLang="ja-JP" sz="2400" dirty="0" smtClean="0">
                <a:solidFill>
                  <a:srgbClr val="0070C0"/>
                </a:solidFill>
                <a:latin typeface="Times New Roman" pitchFamily="18" charset="0"/>
                <a:cs typeface="Times New Roman" pitchFamily="18" charset="0"/>
              </a:rPr>
              <a:t>Joule heating </a:t>
            </a:r>
            <a:endParaRPr lang="ja-JP" altLang="en-US" sz="2800" dirty="0">
              <a:solidFill>
                <a:srgbClr val="0070C0"/>
              </a:solidFill>
            </a:endParaRPr>
          </a:p>
        </p:txBody>
      </p:sp>
      <p:sp>
        <p:nvSpPr>
          <p:cNvPr id="43" name="矩形 42"/>
          <p:cNvSpPr/>
          <p:nvPr/>
        </p:nvSpPr>
        <p:spPr>
          <a:xfrm>
            <a:off x="0" y="2636912"/>
            <a:ext cx="2123728" cy="707886"/>
          </a:xfrm>
          <a:prstGeom prst="rect">
            <a:avLst/>
          </a:prstGeom>
          <a:solidFill>
            <a:schemeClr val="tx2">
              <a:lumMod val="60000"/>
              <a:lumOff val="40000"/>
            </a:schemeClr>
          </a:solidFill>
        </p:spPr>
        <p:txBody>
          <a:bodyPr wrap="square">
            <a:spAutoFit/>
          </a:bodyPr>
          <a:lstStyle/>
          <a:p>
            <a:r>
              <a:rPr lang="en-US" altLang="ja-JP" sz="2000" dirty="0" err="1" smtClean="0">
                <a:solidFill>
                  <a:srgbClr val="FFFF00"/>
                </a:solidFill>
                <a:latin typeface="Times New Roman" pitchFamily="18" charset="0"/>
                <a:cs typeface="Times New Roman" pitchFamily="18" charset="0"/>
              </a:rPr>
              <a:t>UxB</a:t>
            </a:r>
            <a:r>
              <a:rPr lang="en-US" altLang="ja-JP" sz="2000" dirty="0" smtClean="0">
                <a:solidFill>
                  <a:srgbClr val="FFFF00"/>
                </a:solidFill>
                <a:latin typeface="Times New Roman" pitchFamily="18" charset="0"/>
                <a:cs typeface="Times New Roman" pitchFamily="18" charset="0"/>
              </a:rPr>
              <a:t> electric field (Pedersen current) </a:t>
            </a:r>
            <a:endParaRPr lang="ja-JP" altLang="en-US" sz="2000" dirty="0">
              <a:solidFill>
                <a:srgbClr val="FFFF00"/>
              </a:solidFill>
            </a:endParaRPr>
          </a:p>
        </p:txBody>
      </p:sp>
      <p:sp>
        <p:nvSpPr>
          <p:cNvPr id="57" name="TextBox 56"/>
          <p:cNvSpPr txBox="1"/>
          <p:nvPr/>
        </p:nvSpPr>
        <p:spPr>
          <a:xfrm>
            <a:off x="0" y="1196752"/>
            <a:ext cx="2123728" cy="1323439"/>
          </a:xfrm>
          <a:prstGeom prst="rect">
            <a:avLst/>
          </a:prstGeom>
          <a:noFill/>
        </p:spPr>
        <p:txBody>
          <a:bodyPr wrap="square" rtlCol="0">
            <a:spAutoFit/>
          </a:bodyPr>
          <a:lstStyle/>
          <a:p>
            <a:pPr algn="ctr"/>
            <a:r>
              <a:rPr lang="en-US" altLang="ja-JP" sz="2000" dirty="0" err="1" smtClean="0">
                <a:solidFill>
                  <a:srgbClr val="FF0000"/>
                </a:solidFill>
              </a:rPr>
              <a:t>Coriolis</a:t>
            </a:r>
            <a:r>
              <a:rPr lang="en-US" altLang="ja-JP" sz="2000" dirty="0" smtClean="0">
                <a:solidFill>
                  <a:srgbClr val="FF0000"/>
                </a:solidFill>
              </a:rPr>
              <a:t> force change southward neutral wind to westward</a:t>
            </a:r>
            <a:endParaRPr kumimoji="1" lang="ja-JP" altLang="en-US" sz="2000" dirty="0">
              <a:solidFill>
                <a:srgbClr val="FF0000"/>
              </a:solidFill>
            </a:endParaRPr>
          </a:p>
        </p:txBody>
      </p:sp>
      <p:sp>
        <p:nvSpPr>
          <p:cNvPr id="62" name="TextBox 61"/>
          <p:cNvSpPr txBox="1"/>
          <p:nvPr/>
        </p:nvSpPr>
        <p:spPr>
          <a:xfrm>
            <a:off x="0" y="4941168"/>
            <a:ext cx="2051720" cy="1015663"/>
          </a:xfrm>
          <a:prstGeom prst="rect">
            <a:avLst/>
          </a:prstGeom>
          <a:noFill/>
        </p:spPr>
        <p:txBody>
          <a:bodyPr wrap="square" rtlCol="0">
            <a:spAutoFit/>
          </a:bodyPr>
          <a:lstStyle/>
          <a:p>
            <a:pPr algn="ctr"/>
            <a:r>
              <a:rPr lang="en-US" altLang="ja-JP" sz="2000" dirty="0" smtClean="0">
                <a:solidFill>
                  <a:srgbClr val="FF0000"/>
                </a:solidFill>
                <a:latin typeface="Times New Roman" pitchFamily="18" charset="0"/>
                <a:cs typeface="Times New Roman" pitchFamily="18" charset="0"/>
              </a:rPr>
              <a:t>westward </a:t>
            </a:r>
            <a:r>
              <a:rPr lang="en-US" altLang="ja-JP" sz="2000" dirty="0" err="1" smtClean="0">
                <a:solidFill>
                  <a:srgbClr val="FF0000"/>
                </a:solidFill>
                <a:latin typeface="Times New Roman" pitchFamily="18" charset="0"/>
                <a:cs typeface="Times New Roman" pitchFamily="18" charset="0"/>
              </a:rPr>
              <a:t>ExB</a:t>
            </a:r>
            <a:r>
              <a:rPr lang="en-US" altLang="ja-JP" sz="2000" dirty="0" smtClean="0">
                <a:solidFill>
                  <a:srgbClr val="FF0000"/>
                </a:solidFill>
                <a:latin typeface="Times New Roman" pitchFamily="18" charset="0"/>
                <a:cs typeface="Times New Roman" pitchFamily="18" charset="0"/>
              </a:rPr>
              <a:t> drift in the mid-latitude</a:t>
            </a:r>
            <a:endParaRPr lang="ja-JP" altLang="en-US" sz="2000" dirty="0" smtClean="0">
              <a:solidFill>
                <a:srgbClr val="FF0000"/>
              </a:solidFill>
              <a:latin typeface="Times New Roman" pitchFamily="18" charset="0"/>
              <a:cs typeface="Times New Roman" pitchFamily="18" charset="0"/>
            </a:endParaRPr>
          </a:p>
        </p:txBody>
      </p:sp>
      <p:sp>
        <p:nvSpPr>
          <p:cNvPr id="41" name="TextBox 56"/>
          <p:cNvSpPr txBox="1"/>
          <p:nvPr/>
        </p:nvSpPr>
        <p:spPr>
          <a:xfrm>
            <a:off x="35496" y="3501008"/>
            <a:ext cx="2051720" cy="1323439"/>
          </a:xfrm>
          <a:prstGeom prst="rect">
            <a:avLst/>
          </a:prstGeom>
          <a:noFill/>
        </p:spPr>
        <p:txBody>
          <a:bodyPr wrap="square" rtlCol="0">
            <a:spAutoFit/>
          </a:bodyPr>
          <a:lstStyle/>
          <a:p>
            <a:pPr algn="ctr"/>
            <a:r>
              <a:rPr lang="en-US" altLang="ja-JP" sz="2000" dirty="0" smtClean="0"/>
              <a:t>Charge appears due to the conductivity gradient</a:t>
            </a:r>
            <a:endParaRPr kumimoji="1" lang="ja-JP" alt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6"/>
                                        </p:tgtEl>
                                      </p:cBhvr>
                                    </p:animEffect>
                                    <p:set>
                                      <p:cBhvr>
                                        <p:cTn id="7" dur="1" fill="hold">
                                          <p:stCondLst>
                                            <p:cond delay="499"/>
                                          </p:stCondLst>
                                        </p:cTn>
                                        <p:tgtEl>
                                          <p:spTgt spid="2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42"/>
                                        </p:tgtEl>
                                      </p:cBhvr>
                                    </p:animEffect>
                                    <p:set>
                                      <p:cBhvr>
                                        <p:cTn id="10" dur="1" fill="hold">
                                          <p:stCondLst>
                                            <p:cond delay="499"/>
                                          </p:stCondLst>
                                        </p:cTn>
                                        <p:tgtEl>
                                          <p:spTgt spid="42"/>
                                        </p:tgtEl>
                                        <p:attrNameLst>
                                          <p:attrName>style.visibility</p:attrName>
                                        </p:attrNameLst>
                                      </p:cBhvr>
                                      <p:to>
                                        <p:strVal val="hidden"/>
                                      </p:to>
                                    </p:set>
                                  </p:childTnLst>
                                </p:cTn>
                              </p:par>
                              <p:par>
                                <p:cTn id="11" presetID="31" presetClass="exit" presetSubtype="0" fill="hold" grpId="0" nodeType="withEffect">
                                  <p:stCondLst>
                                    <p:cond delay="0"/>
                                  </p:stCondLst>
                                  <p:iterate type="lt">
                                    <p:tmPct val="5000"/>
                                  </p:iterate>
                                  <p:childTnLst>
                                    <p:anim calcmode="lin" valueType="num">
                                      <p:cBhvr>
                                        <p:cTn id="12" dur="500"/>
                                        <p:tgtEl>
                                          <p:spTgt spid="32"/>
                                        </p:tgtEl>
                                        <p:attrNameLst>
                                          <p:attrName>ppt_w</p:attrName>
                                        </p:attrNameLst>
                                      </p:cBhvr>
                                      <p:tavLst>
                                        <p:tav tm="0">
                                          <p:val>
                                            <p:strVal val="ppt_w"/>
                                          </p:val>
                                        </p:tav>
                                        <p:tav tm="100000">
                                          <p:val>
                                            <p:fltVal val="0"/>
                                          </p:val>
                                        </p:tav>
                                      </p:tavLst>
                                    </p:anim>
                                    <p:anim calcmode="lin" valueType="num">
                                      <p:cBhvr>
                                        <p:cTn id="13" dur="500"/>
                                        <p:tgtEl>
                                          <p:spTgt spid="32"/>
                                        </p:tgtEl>
                                        <p:attrNameLst>
                                          <p:attrName>ppt_h</p:attrName>
                                        </p:attrNameLst>
                                      </p:cBhvr>
                                      <p:tavLst>
                                        <p:tav tm="0">
                                          <p:val>
                                            <p:strVal val="ppt_h"/>
                                          </p:val>
                                        </p:tav>
                                        <p:tav tm="100000">
                                          <p:val>
                                            <p:fltVal val="0"/>
                                          </p:val>
                                        </p:tav>
                                      </p:tavLst>
                                    </p:anim>
                                    <p:anim calcmode="lin" valueType="num">
                                      <p:cBhvr>
                                        <p:cTn id="14" dur="500"/>
                                        <p:tgtEl>
                                          <p:spTgt spid="32"/>
                                        </p:tgtEl>
                                        <p:attrNameLst>
                                          <p:attrName>style.rotation</p:attrName>
                                        </p:attrNameLst>
                                      </p:cBhvr>
                                      <p:tavLst>
                                        <p:tav tm="0">
                                          <p:val>
                                            <p:fltVal val="0"/>
                                          </p:val>
                                        </p:tav>
                                        <p:tav tm="100000">
                                          <p:val>
                                            <p:fltVal val="90"/>
                                          </p:val>
                                        </p:tav>
                                      </p:tavLst>
                                    </p:anim>
                                    <p:animEffect transition="out" filter="fade">
                                      <p:cBhvr>
                                        <p:cTn id="15" dur="500"/>
                                        <p:tgtEl>
                                          <p:spTgt spid="32"/>
                                        </p:tgtEl>
                                      </p:cBhvr>
                                    </p:animEffect>
                                    <p:set>
                                      <p:cBhvr>
                                        <p:cTn id="16" dur="1" fill="hold">
                                          <p:stCondLst>
                                            <p:cond delay="499"/>
                                          </p:stCondLst>
                                        </p:cTn>
                                        <p:tgtEl>
                                          <p:spTgt spid="32"/>
                                        </p:tgtEl>
                                        <p:attrNameLst>
                                          <p:attrName>style.visibility</p:attrName>
                                        </p:attrNameLst>
                                      </p:cBhvr>
                                      <p:to>
                                        <p:strVal val="hidden"/>
                                      </p:to>
                                    </p:set>
                                  </p:childTnLst>
                                </p:cTn>
                              </p:par>
                              <p:par>
                                <p:cTn id="17" presetID="31" presetClass="exit" presetSubtype="0" fill="hold" grpId="0" nodeType="withEffect">
                                  <p:stCondLst>
                                    <p:cond delay="0"/>
                                  </p:stCondLst>
                                  <p:iterate type="lt">
                                    <p:tmPct val="5000"/>
                                  </p:iterate>
                                  <p:childTnLst>
                                    <p:anim calcmode="lin" valueType="num">
                                      <p:cBhvr>
                                        <p:cTn id="18" dur="500"/>
                                        <p:tgtEl>
                                          <p:spTgt spid="30"/>
                                        </p:tgtEl>
                                        <p:attrNameLst>
                                          <p:attrName>ppt_w</p:attrName>
                                        </p:attrNameLst>
                                      </p:cBhvr>
                                      <p:tavLst>
                                        <p:tav tm="0">
                                          <p:val>
                                            <p:strVal val="ppt_w"/>
                                          </p:val>
                                        </p:tav>
                                        <p:tav tm="100000">
                                          <p:val>
                                            <p:fltVal val="0"/>
                                          </p:val>
                                        </p:tav>
                                      </p:tavLst>
                                    </p:anim>
                                    <p:anim calcmode="lin" valueType="num">
                                      <p:cBhvr>
                                        <p:cTn id="19" dur="500"/>
                                        <p:tgtEl>
                                          <p:spTgt spid="30"/>
                                        </p:tgtEl>
                                        <p:attrNameLst>
                                          <p:attrName>ppt_h</p:attrName>
                                        </p:attrNameLst>
                                      </p:cBhvr>
                                      <p:tavLst>
                                        <p:tav tm="0">
                                          <p:val>
                                            <p:strVal val="ppt_h"/>
                                          </p:val>
                                        </p:tav>
                                        <p:tav tm="100000">
                                          <p:val>
                                            <p:fltVal val="0"/>
                                          </p:val>
                                        </p:tav>
                                      </p:tavLst>
                                    </p:anim>
                                    <p:anim calcmode="lin" valueType="num">
                                      <p:cBhvr>
                                        <p:cTn id="20" dur="500"/>
                                        <p:tgtEl>
                                          <p:spTgt spid="30"/>
                                        </p:tgtEl>
                                        <p:attrNameLst>
                                          <p:attrName>style.rotation</p:attrName>
                                        </p:attrNameLst>
                                      </p:cBhvr>
                                      <p:tavLst>
                                        <p:tav tm="0">
                                          <p:val>
                                            <p:fltVal val="0"/>
                                          </p:val>
                                        </p:tav>
                                        <p:tav tm="100000">
                                          <p:val>
                                            <p:fltVal val="90"/>
                                          </p:val>
                                        </p:tav>
                                      </p:tavLst>
                                    </p:anim>
                                    <p:animEffect transition="out" filter="fade">
                                      <p:cBhvr>
                                        <p:cTn id="21" dur="500"/>
                                        <p:tgtEl>
                                          <p:spTgt spid="30"/>
                                        </p:tgtEl>
                                      </p:cBhvr>
                                    </p:animEffect>
                                    <p:set>
                                      <p:cBhvr>
                                        <p:cTn id="22" dur="1" fill="hold">
                                          <p:stCondLst>
                                            <p:cond delay="499"/>
                                          </p:stCondLst>
                                        </p:cTn>
                                        <p:tgtEl>
                                          <p:spTgt spid="30"/>
                                        </p:tgtEl>
                                        <p:attrNameLst>
                                          <p:attrName>style.visibility</p:attrName>
                                        </p:attrNameLst>
                                      </p:cBhvr>
                                      <p:to>
                                        <p:strVal val="hidden"/>
                                      </p:to>
                                    </p:set>
                                  </p:childTnLst>
                                </p:cTn>
                              </p:par>
                              <p:par>
                                <p:cTn id="23" presetID="31" presetClass="exit" presetSubtype="0" fill="hold" grpId="0" nodeType="withEffect">
                                  <p:stCondLst>
                                    <p:cond delay="0"/>
                                  </p:stCondLst>
                                  <p:iterate type="lt">
                                    <p:tmPct val="5000"/>
                                  </p:iterate>
                                  <p:childTnLst>
                                    <p:anim calcmode="lin" valueType="num">
                                      <p:cBhvr>
                                        <p:cTn id="24" dur="500"/>
                                        <p:tgtEl>
                                          <p:spTgt spid="29"/>
                                        </p:tgtEl>
                                        <p:attrNameLst>
                                          <p:attrName>ppt_w</p:attrName>
                                        </p:attrNameLst>
                                      </p:cBhvr>
                                      <p:tavLst>
                                        <p:tav tm="0">
                                          <p:val>
                                            <p:strVal val="ppt_w"/>
                                          </p:val>
                                        </p:tav>
                                        <p:tav tm="100000">
                                          <p:val>
                                            <p:fltVal val="0"/>
                                          </p:val>
                                        </p:tav>
                                      </p:tavLst>
                                    </p:anim>
                                    <p:anim calcmode="lin" valueType="num">
                                      <p:cBhvr>
                                        <p:cTn id="25" dur="500"/>
                                        <p:tgtEl>
                                          <p:spTgt spid="29"/>
                                        </p:tgtEl>
                                        <p:attrNameLst>
                                          <p:attrName>ppt_h</p:attrName>
                                        </p:attrNameLst>
                                      </p:cBhvr>
                                      <p:tavLst>
                                        <p:tav tm="0">
                                          <p:val>
                                            <p:strVal val="ppt_h"/>
                                          </p:val>
                                        </p:tav>
                                        <p:tav tm="100000">
                                          <p:val>
                                            <p:fltVal val="0"/>
                                          </p:val>
                                        </p:tav>
                                      </p:tavLst>
                                    </p:anim>
                                    <p:anim calcmode="lin" valueType="num">
                                      <p:cBhvr>
                                        <p:cTn id="26" dur="500"/>
                                        <p:tgtEl>
                                          <p:spTgt spid="29"/>
                                        </p:tgtEl>
                                        <p:attrNameLst>
                                          <p:attrName>style.rotation</p:attrName>
                                        </p:attrNameLst>
                                      </p:cBhvr>
                                      <p:tavLst>
                                        <p:tav tm="0">
                                          <p:val>
                                            <p:fltVal val="0"/>
                                          </p:val>
                                        </p:tav>
                                        <p:tav tm="100000">
                                          <p:val>
                                            <p:fltVal val="90"/>
                                          </p:val>
                                        </p:tav>
                                      </p:tavLst>
                                    </p:anim>
                                    <p:animEffect transition="out" filter="fade">
                                      <p:cBhvr>
                                        <p:cTn id="27" dur="500"/>
                                        <p:tgtEl>
                                          <p:spTgt spid="29"/>
                                        </p:tgtEl>
                                      </p:cBhvr>
                                    </p:animEffect>
                                    <p:set>
                                      <p:cBhvr>
                                        <p:cTn id="28" dur="1" fill="hold">
                                          <p:stCondLst>
                                            <p:cond delay="499"/>
                                          </p:stCondLst>
                                        </p:cTn>
                                        <p:tgtEl>
                                          <p:spTgt spid="29"/>
                                        </p:tgtEl>
                                        <p:attrNameLst>
                                          <p:attrName>style.visibility</p:attrName>
                                        </p:attrNameLst>
                                      </p:cBhvr>
                                      <p:to>
                                        <p:strVal val="hidden"/>
                                      </p:to>
                                    </p:set>
                                  </p:childTnLst>
                                </p:cTn>
                              </p:par>
                              <p:par>
                                <p:cTn id="29" presetID="31" presetClass="exit" presetSubtype="0" fill="hold" grpId="0" nodeType="withEffect">
                                  <p:stCondLst>
                                    <p:cond delay="0"/>
                                  </p:stCondLst>
                                  <p:iterate type="lt">
                                    <p:tmPct val="5000"/>
                                  </p:iterate>
                                  <p:childTnLst>
                                    <p:anim calcmode="lin" valueType="num">
                                      <p:cBhvr>
                                        <p:cTn id="30" dur="500"/>
                                        <p:tgtEl>
                                          <p:spTgt spid="28"/>
                                        </p:tgtEl>
                                        <p:attrNameLst>
                                          <p:attrName>ppt_w</p:attrName>
                                        </p:attrNameLst>
                                      </p:cBhvr>
                                      <p:tavLst>
                                        <p:tav tm="0">
                                          <p:val>
                                            <p:strVal val="ppt_w"/>
                                          </p:val>
                                        </p:tav>
                                        <p:tav tm="100000">
                                          <p:val>
                                            <p:fltVal val="0"/>
                                          </p:val>
                                        </p:tav>
                                      </p:tavLst>
                                    </p:anim>
                                    <p:anim calcmode="lin" valueType="num">
                                      <p:cBhvr>
                                        <p:cTn id="31" dur="500"/>
                                        <p:tgtEl>
                                          <p:spTgt spid="28"/>
                                        </p:tgtEl>
                                        <p:attrNameLst>
                                          <p:attrName>ppt_h</p:attrName>
                                        </p:attrNameLst>
                                      </p:cBhvr>
                                      <p:tavLst>
                                        <p:tav tm="0">
                                          <p:val>
                                            <p:strVal val="ppt_h"/>
                                          </p:val>
                                        </p:tav>
                                        <p:tav tm="100000">
                                          <p:val>
                                            <p:fltVal val="0"/>
                                          </p:val>
                                        </p:tav>
                                      </p:tavLst>
                                    </p:anim>
                                    <p:anim calcmode="lin" valueType="num">
                                      <p:cBhvr>
                                        <p:cTn id="32" dur="500"/>
                                        <p:tgtEl>
                                          <p:spTgt spid="28"/>
                                        </p:tgtEl>
                                        <p:attrNameLst>
                                          <p:attrName>style.rotation</p:attrName>
                                        </p:attrNameLst>
                                      </p:cBhvr>
                                      <p:tavLst>
                                        <p:tav tm="0">
                                          <p:val>
                                            <p:fltVal val="0"/>
                                          </p:val>
                                        </p:tav>
                                        <p:tav tm="100000">
                                          <p:val>
                                            <p:fltVal val="90"/>
                                          </p:val>
                                        </p:tav>
                                      </p:tavLst>
                                    </p:anim>
                                    <p:animEffect transition="out" filter="fade">
                                      <p:cBhvr>
                                        <p:cTn id="33" dur="500"/>
                                        <p:tgtEl>
                                          <p:spTgt spid="28"/>
                                        </p:tgtEl>
                                      </p:cBhvr>
                                    </p:animEffect>
                                    <p:set>
                                      <p:cBhvr>
                                        <p:cTn id="34" dur="1" fill="hold">
                                          <p:stCondLst>
                                            <p:cond delay="499"/>
                                          </p:stCondLst>
                                        </p:cTn>
                                        <p:tgtEl>
                                          <p:spTgt spid="28"/>
                                        </p:tgtEl>
                                        <p:attrNameLst>
                                          <p:attrName>style.visibility</p:attrName>
                                        </p:attrNameLst>
                                      </p:cBhvr>
                                      <p:to>
                                        <p:strVal val="hidden"/>
                                      </p:to>
                                    </p:set>
                                  </p:childTnLst>
                                </p:cTn>
                              </p:par>
                              <p:par>
                                <p:cTn id="35" presetID="31" presetClass="exit" presetSubtype="0" fill="hold" grpId="0" nodeType="withEffect">
                                  <p:stCondLst>
                                    <p:cond delay="0"/>
                                  </p:stCondLst>
                                  <p:iterate type="lt">
                                    <p:tmPct val="5000"/>
                                  </p:iterate>
                                  <p:childTnLst>
                                    <p:anim calcmode="lin" valueType="num">
                                      <p:cBhvr>
                                        <p:cTn id="36" dur="500"/>
                                        <p:tgtEl>
                                          <p:spTgt spid="27"/>
                                        </p:tgtEl>
                                        <p:attrNameLst>
                                          <p:attrName>ppt_w</p:attrName>
                                        </p:attrNameLst>
                                      </p:cBhvr>
                                      <p:tavLst>
                                        <p:tav tm="0">
                                          <p:val>
                                            <p:strVal val="ppt_w"/>
                                          </p:val>
                                        </p:tav>
                                        <p:tav tm="100000">
                                          <p:val>
                                            <p:fltVal val="0"/>
                                          </p:val>
                                        </p:tav>
                                      </p:tavLst>
                                    </p:anim>
                                    <p:anim calcmode="lin" valueType="num">
                                      <p:cBhvr>
                                        <p:cTn id="37" dur="500"/>
                                        <p:tgtEl>
                                          <p:spTgt spid="27"/>
                                        </p:tgtEl>
                                        <p:attrNameLst>
                                          <p:attrName>ppt_h</p:attrName>
                                        </p:attrNameLst>
                                      </p:cBhvr>
                                      <p:tavLst>
                                        <p:tav tm="0">
                                          <p:val>
                                            <p:strVal val="ppt_h"/>
                                          </p:val>
                                        </p:tav>
                                        <p:tav tm="100000">
                                          <p:val>
                                            <p:fltVal val="0"/>
                                          </p:val>
                                        </p:tav>
                                      </p:tavLst>
                                    </p:anim>
                                    <p:anim calcmode="lin" valueType="num">
                                      <p:cBhvr>
                                        <p:cTn id="38" dur="500"/>
                                        <p:tgtEl>
                                          <p:spTgt spid="27"/>
                                        </p:tgtEl>
                                        <p:attrNameLst>
                                          <p:attrName>style.rotation</p:attrName>
                                        </p:attrNameLst>
                                      </p:cBhvr>
                                      <p:tavLst>
                                        <p:tav tm="0">
                                          <p:val>
                                            <p:fltVal val="0"/>
                                          </p:val>
                                        </p:tav>
                                        <p:tav tm="100000">
                                          <p:val>
                                            <p:fltVal val="90"/>
                                          </p:val>
                                        </p:tav>
                                      </p:tavLst>
                                    </p:anim>
                                    <p:animEffect transition="out" filter="fade">
                                      <p:cBhvr>
                                        <p:cTn id="39" dur="500"/>
                                        <p:tgtEl>
                                          <p:spTgt spid="27"/>
                                        </p:tgtEl>
                                      </p:cBhvr>
                                    </p:animEffect>
                                    <p:set>
                                      <p:cBhvr>
                                        <p:cTn id="40" dur="1" fill="hold">
                                          <p:stCondLst>
                                            <p:cond delay="499"/>
                                          </p:stCondLst>
                                        </p:cTn>
                                        <p:tgtEl>
                                          <p:spTgt spid="27"/>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5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0"/>
                                        </p:tgtEl>
                                        <p:attrNameLst>
                                          <p:attrName>style.visibility</p:attrName>
                                        </p:attrNameLst>
                                      </p:cBhvr>
                                      <p:to>
                                        <p:strVal val="visible"/>
                                      </p:to>
                                    </p:set>
                                  </p:childTnLst>
                                </p:cTn>
                              </p:par>
                              <p:par>
                                <p:cTn id="71" presetID="1" presetClass="entr" presetSubtype="0" fill="hold" grpId="1" nodeType="withEffect">
                                  <p:stCondLst>
                                    <p:cond delay="0"/>
                                  </p:stCondLst>
                                  <p:childTnLst>
                                    <p:set>
                                      <p:cBhvr>
                                        <p:cTn id="72" dur="1" fill="hold">
                                          <p:stCondLst>
                                            <p:cond delay="0"/>
                                          </p:stCondLst>
                                        </p:cTn>
                                        <p:tgtEl>
                                          <p:spTgt spid="41"/>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2"/>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61"/>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animBg="1"/>
      <p:bldP spid="51" grpId="0" animBg="1"/>
      <p:bldP spid="52" grpId="0" animBg="1"/>
      <p:bldP spid="53" grpId="0" animBg="1"/>
      <p:bldP spid="54" grpId="0" animBg="1"/>
      <p:bldP spid="55" grpId="0" animBg="1"/>
      <p:bldP spid="56" grpId="0"/>
      <p:bldP spid="58" grpId="0"/>
      <p:bldP spid="59" grpId="0"/>
      <p:bldP spid="60" grpId="0"/>
      <p:bldP spid="61" grpId="0" animBg="1"/>
      <p:bldP spid="26" grpId="0" animBg="1"/>
      <p:bldP spid="27" grpId="0" animBg="1"/>
      <p:bldP spid="28" grpId="0" animBg="1"/>
      <p:bldP spid="29" grpId="0" animBg="1"/>
      <p:bldP spid="30" grpId="0" animBg="1"/>
      <p:bldP spid="32" grpId="0" animBg="1"/>
      <p:bldP spid="42" grpId="0"/>
      <p:bldP spid="43" grpId="0" animBg="1"/>
      <p:bldP spid="57" grpId="0"/>
      <p:bldP spid="62" grpId="0"/>
      <p:bldP spid="41" grpId="0"/>
      <p:bldP spid="41"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l="40683" t="32440" r="17317" b="22201"/>
          <a:stretch>
            <a:fillRect/>
          </a:stretch>
        </p:blipFill>
        <p:spPr bwMode="auto">
          <a:xfrm>
            <a:off x="1803692" y="1916832"/>
            <a:ext cx="7268300" cy="4906102"/>
          </a:xfrm>
          <a:prstGeom prst="rect">
            <a:avLst/>
          </a:prstGeom>
          <a:noFill/>
          <a:ln w="9525">
            <a:noFill/>
            <a:miter lim="800000"/>
            <a:headEnd/>
            <a:tailEnd/>
          </a:ln>
        </p:spPr>
      </p:pic>
      <p:sp>
        <p:nvSpPr>
          <p:cNvPr id="9" name="正方形/長方形 8"/>
          <p:cNvSpPr/>
          <p:nvPr/>
        </p:nvSpPr>
        <p:spPr>
          <a:xfrm>
            <a:off x="0" y="6457890"/>
            <a:ext cx="3714744" cy="400110"/>
          </a:xfrm>
          <a:prstGeom prst="rect">
            <a:avLst/>
          </a:prstGeom>
        </p:spPr>
        <p:txBody>
          <a:bodyPr wrap="square">
            <a:spAutoFit/>
          </a:bodyPr>
          <a:lstStyle/>
          <a:p>
            <a:r>
              <a:rPr lang="en-US" altLang="ja-JP" sz="2000" dirty="0" smtClean="0">
                <a:latin typeface="Times New Roman" pitchFamily="18" charset="0"/>
                <a:cs typeface="Times New Roman" pitchFamily="18" charset="0"/>
              </a:rPr>
              <a:t>Blanc and Richmond, 1980</a:t>
            </a:r>
          </a:p>
        </p:txBody>
      </p:sp>
      <p:sp>
        <p:nvSpPr>
          <p:cNvPr id="15" name="TextBox 4"/>
          <p:cNvSpPr txBox="1"/>
          <p:nvPr/>
        </p:nvSpPr>
        <p:spPr>
          <a:xfrm>
            <a:off x="0" y="0"/>
            <a:ext cx="9144000" cy="461665"/>
          </a:xfrm>
          <a:prstGeom prst="rect">
            <a:avLst/>
          </a:prstGeom>
          <a:solidFill>
            <a:srgbClr val="FFFF00"/>
          </a:solidFill>
        </p:spPr>
        <p:txBody>
          <a:bodyPr wrap="square" rtlCol="0">
            <a:spAutoFit/>
          </a:bodyPr>
          <a:lstStyle/>
          <a:p>
            <a:r>
              <a:rPr lang="en-US" altLang="ja-JP" sz="2400" b="1" dirty="0" smtClean="0">
                <a:latin typeface="Times New Roman" pitchFamily="18" charset="0"/>
                <a:cs typeface="Times New Roman" pitchFamily="18" charset="0"/>
              </a:rPr>
              <a:t>Background(4/6)</a:t>
            </a:r>
            <a:endParaRPr kumimoji="1" lang="ja-JP" altLang="en-US" sz="2400" b="1" dirty="0">
              <a:latin typeface="Times New Roman" pitchFamily="18" charset="0"/>
              <a:cs typeface="Times New Roman" pitchFamily="18" charset="0"/>
            </a:endParaRPr>
          </a:p>
        </p:txBody>
      </p:sp>
      <p:sp>
        <p:nvSpPr>
          <p:cNvPr id="38" name="正方形/長方形 327"/>
          <p:cNvSpPr/>
          <p:nvPr/>
        </p:nvSpPr>
        <p:spPr>
          <a:xfrm>
            <a:off x="5652120" y="2348880"/>
            <a:ext cx="2011806" cy="3816424"/>
          </a:xfrm>
          <a:prstGeom prst="rect">
            <a:avLst/>
          </a:prstGeom>
          <a:solidFill>
            <a:srgbClr val="FF0000"/>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p>
        </p:txBody>
      </p:sp>
      <p:sp>
        <p:nvSpPr>
          <p:cNvPr id="39" name="矩形 38"/>
          <p:cNvSpPr/>
          <p:nvPr/>
        </p:nvSpPr>
        <p:spPr>
          <a:xfrm>
            <a:off x="0" y="476672"/>
            <a:ext cx="9144000" cy="1569660"/>
          </a:xfrm>
          <a:prstGeom prst="rect">
            <a:avLst/>
          </a:prstGeom>
        </p:spPr>
        <p:txBody>
          <a:bodyPr wrap="square">
            <a:spAutoFit/>
          </a:bodyPr>
          <a:lstStyle/>
          <a:p>
            <a:pPr lvl="0">
              <a:buFont typeface="Arial" pitchFamily="34" charset="0"/>
              <a:buChar char="•"/>
            </a:pPr>
            <a:r>
              <a:rPr lang="en-US" altLang="ja-JP" sz="2400" dirty="0" smtClean="0">
                <a:latin typeface="Times New Roman" pitchFamily="18" charset="0"/>
                <a:cs typeface="Times New Roman" pitchFamily="18" charset="0"/>
              </a:rPr>
              <a:t>The result by the </a:t>
            </a:r>
            <a:r>
              <a:rPr lang="en-US" altLang="ja-JP" sz="2400" dirty="0" smtClean="0">
                <a:solidFill>
                  <a:srgbClr val="FF0000"/>
                </a:solidFill>
                <a:latin typeface="Times New Roman" pitchFamily="18" charset="0"/>
                <a:cs typeface="Times New Roman" pitchFamily="18" charset="0"/>
              </a:rPr>
              <a:t>simulation</a:t>
            </a:r>
            <a:r>
              <a:rPr lang="en-US" altLang="ja-JP" sz="2400" dirty="0" smtClean="0">
                <a:latin typeface="Times New Roman" pitchFamily="18" charset="0"/>
                <a:cs typeface="Times New Roman" pitchFamily="18" charset="0"/>
              </a:rPr>
              <a:t> of westward drift of F-region </a:t>
            </a:r>
            <a:r>
              <a:rPr lang="en-US" altLang="ja-JP" sz="2400" dirty="0" err="1" smtClean="0">
                <a:latin typeface="Times New Roman" pitchFamily="18" charset="0"/>
                <a:cs typeface="Times New Roman" pitchFamily="18" charset="0"/>
              </a:rPr>
              <a:t>ionospheric</a:t>
            </a:r>
            <a:r>
              <a:rPr lang="en-US" altLang="ja-JP" sz="2400" dirty="0" smtClean="0">
                <a:latin typeface="Times New Roman" pitchFamily="18" charset="0"/>
                <a:cs typeface="Times New Roman" pitchFamily="18" charset="0"/>
              </a:rPr>
              <a:t> plasma at mid-latitude develops with the growing of the storm. </a:t>
            </a:r>
          </a:p>
          <a:p>
            <a:pPr lvl="0">
              <a:buFont typeface="Arial" pitchFamily="34" charset="0"/>
              <a:buChar char="•"/>
            </a:pPr>
            <a:r>
              <a:rPr lang="en-US" altLang="ja-JP" sz="2400" dirty="0" smtClean="0">
                <a:latin typeface="Times New Roman" pitchFamily="18" charset="0"/>
                <a:cs typeface="Times New Roman" pitchFamily="18" charset="0"/>
              </a:rPr>
              <a:t>In mid-latitude of Case I (</a:t>
            </a:r>
            <a:r>
              <a:rPr lang="en-US" altLang="ja-JP" sz="2400" dirty="0" smtClean="0">
                <a:solidFill>
                  <a:srgbClr val="FF0000"/>
                </a:solidFill>
                <a:latin typeface="Times New Roman" pitchFamily="18" charset="0"/>
                <a:cs typeface="Times New Roman" pitchFamily="18" charset="0"/>
              </a:rPr>
              <a:t>night side</a:t>
            </a:r>
            <a:r>
              <a:rPr lang="en-US" altLang="ja-JP" sz="2400" dirty="0" smtClean="0">
                <a:latin typeface="Times New Roman" pitchFamily="18" charset="0"/>
                <a:cs typeface="Times New Roman" pitchFamily="18" charset="0"/>
              </a:rPr>
              <a:t>), the speed of the </a:t>
            </a:r>
            <a:r>
              <a:rPr lang="en-US" altLang="ja-JP" sz="2400" dirty="0" smtClean="0">
                <a:solidFill>
                  <a:srgbClr val="FF0000"/>
                </a:solidFill>
                <a:latin typeface="Times New Roman" pitchFamily="18" charset="0"/>
                <a:cs typeface="Times New Roman" pitchFamily="18" charset="0"/>
              </a:rPr>
              <a:t>westward plasma drift</a:t>
            </a:r>
            <a:r>
              <a:rPr lang="en-US" altLang="ja-JP" sz="2400" dirty="0" smtClean="0">
                <a:latin typeface="Times New Roman" pitchFamily="18" charset="0"/>
                <a:cs typeface="Times New Roman" pitchFamily="18" charset="0"/>
              </a:rPr>
              <a:t> increases as the </a:t>
            </a:r>
            <a:r>
              <a:rPr lang="en-US" altLang="ja-JP" sz="2400" dirty="0" smtClean="0">
                <a:solidFill>
                  <a:srgbClr val="FF0000"/>
                </a:solidFill>
                <a:latin typeface="Times New Roman" pitchFamily="18" charset="0"/>
                <a:cs typeface="Times New Roman" pitchFamily="18" charset="0"/>
              </a:rPr>
              <a:t>geomagnetic disturbance develops</a:t>
            </a:r>
            <a:r>
              <a:rPr lang="en-US" altLang="ja-JP" sz="2400" dirty="0" smtClean="0">
                <a:latin typeface="Times New Roman" pitchFamily="18" charset="0"/>
                <a:cs typeface="Times New Roman" pitchFamily="18" charset="0"/>
              </a:rPr>
              <a:t>. </a:t>
            </a:r>
            <a:endParaRPr lang="ja-JP" altLang="en-US" dirty="0">
              <a:latin typeface="Times New Roman" pitchFamily="18" charset="0"/>
              <a:cs typeface="Times New Roman" pitchFamily="18" charset="0"/>
            </a:endParaRPr>
          </a:p>
        </p:txBody>
      </p:sp>
      <p:grpSp>
        <p:nvGrpSpPr>
          <p:cNvPr id="45" name="组合 44"/>
          <p:cNvGrpSpPr/>
          <p:nvPr/>
        </p:nvGrpSpPr>
        <p:grpSpPr>
          <a:xfrm>
            <a:off x="107504" y="2564904"/>
            <a:ext cx="1644617" cy="3731642"/>
            <a:chOff x="467544" y="2420888"/>
            <a:chExt cx="1644617" cy="3731642"/>
          </a:xfrm>
        </p:grpSpPr>
        <p:sp>
          <p:nvSpPr>
            <p:cNvPr id="28" name="正方形/長方形 186"/>
            <p:cNvSpPr/>
            <p:nvPr/>
          </p:nvSpPr>
          <p:spPr>
            <a:xfrm>
              <a:off x="547024" y="2420888"/>
              <a:ext cx="1492716"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altLang="ja-JP" sz="5400" b="1" cap="none" spc="0" dirty="0" smtClean="0">
                  <a:ln w="11430"/>
                  <a:solidFill>
                    <a:srgbClr val="FF0000"/>
                  </a:solidFill>
                  <a:effectLst>
                    <a:outerShdw blurRad="80000" dist="40000" dir="5040000" algn="tl">
                      <a:srgbClr val="000000">
                        <a:alpha val="30000"/>
                      </a:srgbClr>
                    </a:outerShdw>
                  </a:effectLst>
                  <a:latin typeface="Times New Roman" pitchFamily="18" charset="0"/>
                  <a:cs typeface="Times New Roman" pitchFamily="18" charset="0"/>
                </a:rPr>
                <a:t>East</a:t>
              </a:r>
              <a:endParaRPr lang="ja-JP" altLang="en-US" sz="5400" b="1" cap="none" spc="0" dirty="0">
                <a:ln w="11430"/>
                <a:solidFill>
                  <a:srgbClr val="FF0000"/>
                </a:solidFill>
                <a:effectLst>
                  <a:outerShdw blurRad="80000" dist="40000" dir="5040000" algn="tl">
                    <a:srgbClr val="000000">
                      <a:alpha val="30000"/>
                    </a:srgbClr>
                  </a:outerShdw>
                </a:effectLst>
                <a:latin typeface="Times New Roman" pitchFamily="18" charset="0"/>
                <a:cs typeface="Times New Roman" pitchFamily="18" charset="0"/>
              </a:endParaRPr>
            </a:p>
          </p:txBody>
        </p:sp>
        <p:sp>
          <p:nvSpPr>
            <p:cNvPr id="29" name="正方形/長方形 187"/>
            <p:cNvSpPr/>
            <p:nvPr/>
          </p:nvSpPr>
          <p:spPr>
            <a:xfrm>
              <a:off x="467544" y="5229200"/>
              <a:ext cx="1644617" cy="923330"/>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altLang="ja-JP" sz="5400" b="1" dirty="0" smtClean="0">
                  <a:ln w="11430"/>
                  <a:solidFill>
                    <a:schemeClr val="tx2">
                      <a:lumMod val="90000"/>
                      <a:lumOff val="10000"/>
                    </a:schemeClr>
                  </a:solidFill>
                  <a:effectLst>
                    <a:outerShdw blurRad="80000" dist="40000" dir="5040000" algn="tl">
                      <a:srgbClr val="000000">
                        <a:alpha val="30000"/>
                      </a:srgbClr>
                    </a:outerShdw>
                  </a:effectLst>
                  <a:latin typeface="Times New Roman" pitchFamily="18" charset="0"/>
                  <a:cs typeface="Times New Roman" pitchFamily="18" charset="0"/>
                </a:rPr>
                <a:t>West</a:t>
              </a:r>
              <a:endParaRPr lang="ja-JP" altLang="en-US" sz="5400" b="1" cap="none" spc="0" dirty="0">
                <a:ln w="11430"/>
                <a:solidFill>
                  <a:schemeClr val="tx2">
                    <a:lumMod val="90000"/>
                    <a:lumOff val="10000"/>
                  </a:schemeClr>
                </a:solidFill>
                <a:effectLst>
                  <a:outerShdw blurRad="80000" dist="40000" dir="5040000" algn="tl">
                    <a:srgbClr val="000000">
                      <a:alpha val="30000"/>
                    </a:srgbClr>
                  </a:outerShdw>
                </a:effectLst>
                <a:latin typeface="Times New Roman" pitchFamily="18" charset="0"/>
                <a:cs typeface="Times New Roman" pitchFamily="18" charset="0"/>
              </a:endParaRPr>
            </a:p>
          </p:txBody>
        </p:sp>
        <p:cxnSp>
          <p:nvCxnSpPr>
            <p:cNvPr id="40" name="直線矢印コネクタ 12"/>
            <p:cNvCxnSpPr>
              <a:stCxn id="28" idx="2"/>
              <a:endCxn id="29" idx="0"/>
            </p:cNvCxnSpPr>
            <p:nvPr/>
          </p:nvCxnSpPr>
          <p:spPr>
            <a:xfrm rot="5400000">
              <a:off x="349127" y="4284945"/>
              <a:ext cx="1884982" cy="3529"/>
            </a:xfrm>
            <a:prstGeom prst="straightConnector1">
              <a:avLst/>
            </a:prstGeom>
            <a:ln w="762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テキスト ボックス 4"/>
          <p:cNvSpPr txBox="1">
            <a:spLocks noChangeArrowheads="1"/>
          </p:cNvSpPr>
          <p:nvPr/>
        </p:nvSpPr>
        <p:spPr bwMode="auto">
          <a:xfrm>
            <a:off x="6876256" y="6457890"/>
            <a:ext cx="2267744" cy="400110"/>
          </a:xfrm>
          <a:prstGeom prst="rect">
            <a:avLst/>
          </a:prstGeom>
        </p:spPr>
        <p:txBody>
          <a:bodyPr wrap="square">
            <a:spAutoFit/>
          </a:bodyPr>
          <a:lstStyle/>
          <a:p>
            <a:r>
              <a:rPr lang="en-US" altLang="ja-JP" sz="2000" dirty="0">
                <a:latin typeface="Times New Roman" pitchFamily="18" charset="0"/>
                <a:cs typeface="Times New Roman" pitchFamily="18" charset="0"/>
              </a:rPr>
              <a:t>Kumar et </a:t>
            </a:r>
            <a:r>
              <a:rPr lang="en-US" altLang="ja-JP" sz="2000" dirty="0" smtClean="0">
                <a:latin typeface="Times New Roman" pitchFamily="18" charset="0"/>
                <a:cs typeface="Times New Roman" pitchFamily="18" charset="0"/>
              </a:rPr>
              <a:t>al., 2010</a:t>
            </a:r>
            <a:endParaRPr lang="ja-JP" altLang="en-US" sz="2000" dirty="0">
              <a:latin typeface="Times New Roman" pitchFamily="18" charset="0"/>
              <a:cs typeface="Times New Roman" pitchFamily="18" charset="0"/>
            </a:endParaRPr>
          </a:p>
        </p:txBody>
      </p:sp>
      <p:sp>
        <p:nvSpPr>
          <p:cNvPr id="22" name="正方形/長方形 371"/>
          <p:cNvSpPr/>
          <p:nvPr/>
        </p:nvSpPr>
        <p:spPr>
          <a:xfrm>
            <a:off x="0" y="4919008"/>
            <a:ext cx="9144000" cy="1938992"/>
          </a:xfrm>
          <a:prstGeom prst="rect">
            <a:avLst/>
          </a:prstGeom>
        </p:spPr>
        <p:txBody>
          <a:bodyPr wrap="square">
            <a:spAutoFit/>
          </a:bodyPr>
          <a:lstStyle/>
          <a:p>
            <a:pPr>
              <a:buFont typeface="Wingdings" pitchFamily="2" charset="2"/>
              <a:buChar char="Ø"/>
            </a:pPr>
            <a:r>
              <a:rPr lang="en-US" altLang="ja-JP" sz="2000" dirty="0" smtClean="0">
                <a:solidFill>
                  <a:schemeClr val="tx2"/>
                </a:solidFill>
                <a:latin typeface="Times New Roman" pitchFamily="18" charset="0"/>
                <a:cs typeface="Times New Roman" pitchFamily="18" charset="0"/>
              </a:rPr>
              <a:t>Observation point </a:t>
            </a:r>
            <a:r>
              <a:rPr lang="ja-JP" altLang="en-US" sz="2000" dirty="0" smtClean="0">
                <a:solidFill>
                  <a:schemeClr val="tx2"/>
                </a:solidFill>
                <a:latin typeface="Times New Roman" pitchFamily="18" charset="0"/>
                <a:cs typeface="Times New Roman" pitchFamily="18" charset="0"/>
              </a:rPr>
              <a:t>：</a:t>
            </a:r>
            <a:r>
              <a:rPr lang="en-US" altLang="ja-JP" sz="2000" dirty="0" smtClean="0">
                <a:solidFill>
                  <a:schemeClr val="tx2"/>
                </a:solidFill>
                <a:latin typeface="Times New Roman" pitchFamily="18" charset="0"/>
                <a:cs typeface="Times New Roman" pitchFamily="18" charset="0"/>
              </a:rPr>
              <a:t> </a:t>
            </a:r>
            <a:r>
              <a:rPr lang="en-US" altLang="ja-JP" sz="2000" dirty="0" err="1" smtClean="0">
                <a:solidFill>
                  <a:schemeClr val="tx2"/>
                </a:solidFill>
                <a:latin typeface="Times New Roman" pitchFamily="18" charset="0"/>
                <a:cs typeface="Times New Roman" pitchFamily="18" charset="0"/>
              </a:rPr>
              <a:t>Bundoora</a:t>
            </a:r>
            <a:r>
              <a:rPr lang="en-US" altLang="ja-JP" sz="2000" dirty="0" smtClean="0">
                <a:solidFill>
                  <a:schemeClr val="tx2"/>
                </a:solidFill>
                <a:latin typeface="Times New Roman" pitchFamily="18" charset="0"/>
                <a:cs typeface="Times New Roman" pitchFamily="18" charset="0"/>
              </a:rPr>
              <a:t> (145.1°E, 37.7°S geographic, 49°S magnetic), Australia</a:t>
            </a:r>
          </a:p>
          <a:p>
            <a:pPr>
              <a:buFont typeface="Wingdings" pitchFamily="2" charset="2"/>
              <a:buChar char="Ø"/>
            </a:pPr>
            <a:r>
              <a:rPr lang="en-US" altLang="ja-JP" sz="2000" dirty="0" smtClean="0">
                <a:solidFill>
                  <a:schemeClr val="tx2"/>
                </a:solidFill>
                <a:latin typeface="Times New Roman" pitchFamily="18" charset="0"/>
                <a:cs typeface="Times New Roman" pitchFamily="18" charset="0"/>
              </a:rPr>
              <a:t>Observation equipment :  </a:t>
            </a:r>
            <a:r>
              <a:rPr lang="en-US" altLang="ja-JP" sz="2000" dirty="0" err="1" smtClean="0">
                <a:solidFill>
                  <a:schemeClr val="tx2"/>
                </a:solidFill>
                <a:latin typeface="Times New Roman" pitchFamily="18" charset="0"/>
                <a:cs typeface="Times New Roman" pitchFamily="18" charset="0"/>
              </a:rPr>
              <a:t>Digisonde</a:t>
            </a:r>
            <a:r>
              <a:rPr lang="en-US" altLang="ja-JP" sz="2000" dirty="0" smtClean="0">
                <a:solidFill>
                  <a:schemeClr val="tx2"/>
                </a:solidFill>
                <a:latin typeface="Times New Roman" pitchFamily="18" charset="0"/>
                <a:cs typeface="Times New Roman" pitchFamily="18" charset="0"/>
              </a:rPr>
              <a:t> drift measurements</a:t>
            </a:r>
          </a:p>
          <a:p>
            <a:pPr>
              <a:buFont typeface="Wingdings" pitchFamily="2" charset="2"/>
              <a:buChar char="Ø"/>
            </a:pPr>
            <a:r>
              <a:rPr lang="en-US" altLang="ja-JP" sz="2000" dirty="0" smtClean="0">
                <a:solidFill>
                  <a:schemeClr val="tx2"/>
                </a:solidFill>
                <a:latin typeface="Times New Roman" pitchFamily="18" charset="0"/>
                <a:cs typeface="Times New Roman" pitchFamily="18" charset="0"/>
              </a:rPr>
              <a:t>Statistical methods : Superposed Epoch Analysis (SEA)</a:t>
            </a:r>
          </a:p>
          <a:p>
            <a:pPr>
              <a:buFont typeface="Wingdings" pitchFamily="2" charset="2"/>
              <a:buChar char="Ø"/>
            </a:pPr>
            <a:r>
              <a:rPr lang="en-US" altLang="ja-JP" sz="2000" dirty="0" smtClean="0">
                <a:solidFill>
                  <a:schemeClr val="tx2"/>
                </a:solidFill>
                <a:latin typeface="Times New Roman" pitchFamily="18" charset="0"/>
                <a:cs typeface="Times New Roman" pitchFamily="18" charset="0"/>
              </a:rPr>
              <a:t>Database : 5‐year (1999 to 2003)</a:t>
            </a:r>
          </a:p>
          <a:p>
            <a:pPr>
              <a:buFont typeface="Wingdings" pitchFamily="2" charset="2"/>
              <a:buChar char="Ø"/>
            </a:pPr>
            <a:r>
              <a:rPr lang="en-US" altLang="ja-JP" sz="2000" dirty="0" smtClean="0">
                <a:solidFill>
                  <a:schemeClr val="tx2"/>
                </a:solidFill>
                <a:latin typeface="Times New Roman" pitchFamily="18" charset="0"/>
                <a:cs typeface="Times New Roman" pitchFamily="18" charset="0"/>
              </a:rPr>
              <a:t>Numbers of </a:t>
            </a:r>
            <a:r>
              <a:rPr lang="en-US" altLang="ja-JP" sz="2000" dirty="0" err="1" smtClean="0">
                <a:solidFill>
                  <a:schemeClr val="tx2"/>
                </a:solidFill>
                <a:latin typeface="Times New Roman" pitchFamily="18" charset="0"/>
                <a:cs typeface="Times New Roman" pitchFamily="18" charset="0"/>
              </a:rPr>
              <a:t>Dst</a:t>
            </a:r>
            <a:r>
              <a:rPr lang="en-US" altLang="ja-JP" sz="2000" dirty="0" smtClean="0">
                <a:solidFill>
                  <a:schemeClr val="tx2"/>
                </a:solidFill>
                <a:latin typeface="Times New Roman" pitchFamily="18" charset="0"/>
                <a:cs typeface="Times New Roman" pitchFamily="18" charset="0"/>
              </a:rPr>
              <a:t>-defined storms :  262</a:t>
            </a:r>
          </a:p>
        </p:txBody>
      </p:sp>
      <p:sp>
        <p:nvSpPr>
          <p:cNvPr id="24" name="TextBox 4"/>
          <p:cNvSpPr txBox="1"/>
          <p:nvPr/>
        </p:nvSpPr>
        <p:spPr>
          <a:xfrm>
            <a:off x="0" y="0"/>
            <a:ext cx="9144000" cy="461665"/>
          </a:xfrm>
          <a:prstGeom prst="rect">
            <a:avLst/>
          </a:prstGeom>
          <a:solidFill>
            <a:srgbClr val="FFFF00"/>
          </a:solidFill>
        </p:spPr>
        <p:txBody>
          <a:bodyPr wrap="square" rtlCol="0">
            <a:spAutoFit/>
          </a:bodyPr>
          <a:lstStyle/>
          <a:p>
            <a:r>
              <a:rPr lang="en-US" altLang="ja-JP" sz="2400" b="1" dirty="0" smtClean="0">
                <a:latin typeface="Times New Roman" pitchFamily="18" charset="0"/>
                <a:cs typeface="Times New Roman" pitchFamily="18" charset="0"/>
              </a:rPr>
              <a:t>Background(5/6)</a:t>
            </a:r>
            <a:endParaRPr kumimoji="1" lang="ja-JP" altLang="en-US" sz="2400" b="1" dirty="0">
              <a:latin typeface="Times New Roman" pitchFamily="18" charset="0"/>
              <a:cs typeface="Times New Roman" pitchFamily="18" charset="0"/>
            </a:endParaRPr>
          </a:p>
        </p:txBody>
      </p:sp>
      <p:grpSp>
        <p:nvGrpSpPr>
          <p:cNvPr id="14" name="组合 13"/>
          <p:cNvGrpSpPr/>
          <p:nvPr/>
        </p:nvGrpSpPr>
        <p:grpSpPr>
          <a:xfrm>
            <a:off x="0" y="1700808"/>
            <a:ext cx="9240953" cy="3253436"/>
            <a:chOff x="35496" y="823636"/>
            <a:chExt cx="9240953" cy="3253436"/>
          </a:xfrm>
        </p:grpSpPr>
        <p:pic>
          <p:nvPicPr>
            <p:cNvPr id="1027" name="Picture 3"/>
            <p:cNvPicPr>
              <a:picLocks noChangeAspect="1" noChangeArrowheads="1"/>
            </p:cNvPicPr>
            <p:nvPr/>
          </p:nvPicPr>
          <p:blipFill>
            <a:blip r:embed="rId2" cstate="print"/>
            <a:srcRect l="29925" t="31920" r="6026" b="26921"/>
            <a:stretch>
              <a:fillRect/>
            </a:stretch>
          </p:blipFill>
          <p:spPr bwMode="auto">
            <a:xfrm>
              <a:off x="35496" y="823636"/>
              <a:ext cx="8100392" cy="3253436"/>
            </a:xfrm>
            <a:prstGeom prst="rect">
              <a:avLst/>
            </a:prstGeom>
            <a:noFill/>
            <a:ln w="9525">
              <a:noFill/>
              <a:miter lim="800000"/>
              <a:headEnd/>
              <a:tailEnd/>
            </a:ln>
          </p:spPr>
        </p:pic>
        <p:grpSp>
          <p:nvGrpSpPr>
            <p:cNvPr id="25" name="组合 24"/>
            <p:cNvGrpSpPr/>
            <p:nvPr/>
          </p:nvGrpSpPr>
          <p:grpSpPr>
            <a:xfrm>
              <a:off x="7631832" y="984210"/>
              <a:ext cx="1644617" cy="2948846"/>
              <a:chOff x="467544" y="2926685"/>
              <a:chExt cx="1644617" cy="2948846"/>
            </a:xfrm>
          </p:grpSpPr>
          <p:sp>
            <p:nvSpPr>
              <p:cNvPr id="26" name="正方形/長方形 186"/>
              <p:cNvSpPr/>
              <p:nvPr/>
            </p:nvSpPr>
            <p:spPr>
              <a:xfrm>
                <a:off x="765030" y="2926685"/>
                <a:ext cx="1056700" cy="646331"/>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altLang="ja-JP" sz="3600" b="1" cap="none" spc="0" dirty="0" smtClean="0">
                    <a:ln w="11430"/>
                    <a:solidFill>
                      <a:srgbClr val="FF0000"/>
                    </a:solidFill>
                    <a:latin typeface="Times New Roman" pitchFamily="18" charset="0"/>
                    <a:cs typeface="Times New Roman" pitchFamily="18" charset="0"/>
                  </a:rPr>
                  <a:t>East</a:t>
                </a:r>
                <a:endParaRPr lang="ja-JP" altLang="en-US" sz="3600" b="1" cap="none" spc="0" dirty="0">
                  <a:ln w="11430"/>
                  <a:solidFill>
                    <a:srgbClr val="FF0000"/>
                  </a:solidFill>
                  <a:latin typeface="Times New Roman" pitchFamily="18" charset="0"/>
                  <a:cs typeface="Times New Roman" pitchFamily="18" charset="0"/>
                </a:endParaRPr>
              </a:p>
            </p:txBody>
          </p:sp>
          <p:sp>
            <p:nvSpPr>
              <p:cNvPr id="27" name="正方形/長方形 187"/>
              <p:cNvSpPr/>
              <p:nvPr/>
            </p:nvSpPr>
            <p:spPr>
              <a:xfrm>
                <a:off x="467544" y="5229200"/>
                <a:ext cx="1644617" cy="646331"/>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altLang="ja-JP" sz="3600" b="1" dirty="0" smtClean="0">
                    <a:ln w="11430"/>
                    <a:solidFill>
                      <a:schemeClr val="tx2">
                        <a:lumMod val="90000"/>
                        <a:lumOff val="10000"/>
                      </a:schemeClr>
                    </a:solidFill>
                    <a:latin typeface="Times New Roman" pitchFamily="18" charset="0"/>
                    <a:cs typeface="Times New Roman" pitchFamily="18" charset="0"/>
                  </a:rPr>
                  <a:t>West</a:t>
                </a:r>
                <a:endParaRPr lang="ja-JP" altLang="en-US" sz="3600" b="1" cap="none" spc="0" dirty="0">
                  <a:ln w="11430"/>
                  <a:solidFill>
                    <a:schemeClr val="tx2">
                      <a:lumMod val="90000"/>
                      <a:lumOff val="10000"/>
                    </a:schemeClr>
                  </a:solidFill>
                  <a:latin typeface="Times New Roman" pitchFamily="18" charset="0"/>
                  <a:cs typeface="Times New Roman" pitchFamily="18" charset="0"/>
                </a:endParaRPr>
              </a:p>
            </p:txBody>
          </p:sp>
          <p:cxnSp>
            <p:nvCxnSpPr>
              <p:cNvPr id="28" name="直線矢印コネクタ 12"/>
              <p:cNvCxnSpPr>
                <a:stCxn id="26" idx="2"/>
                <a:endCxn id="27" idx="0"/>
              </p:cNvCxnSpPr>
              <p:nvPr/>
            </p:nvCxnSpPr>
            <p:spPr>
              <a:xfrm rot="5400000">
                <a:off x="463525" y="4399345"/>
                <a:ext cx="1656184" cy="3527"/>
              </a:xfrm>
              <a:prstGeom prst="straightConnector1">
                <a:avLst/>
              </a:prstGeom>
              <a:ln w="762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pSp>
        <p:sp>
          <p:nvSpPr>
            <p:cNvPr id="31" name="矩形 30"/>
            <p:cNvSpPr/>
            <p:nvPr/>
          </p:nvSpPr>
          <p:spPr>
            <a:xfrm>
              <a:off x="2231232" y="980728"/>
              <a:ext cx="3456384" cy="93610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3" name="矩形 12"/>
          <p:cNvSpPr/>
          <p:nvPr/>
        </p:nvSpPr>
        <p:spPr>
          <a:xfrm>
            <a:off x="0" y="451991"/>
            <a:ext cx="9144000" cy="1200329"/>
          </a:xfrm>
          <a:prstGeom prst="rect">
            <a:avLst/>
          </a:prstGeom>
        </p:spPr>
        <p:txBody>
          <a:bodyPr wrap="square">
            <a:spAutoFit/>
          </a:bodyPr>
          <a:lstStyle/>
          <a:p>
            <a:pPr algn="ctr"/>
            <a:r>
              <a:rPr lang="en-US" altLang="ja-JP" sz="3600" dirty="0" err="1" smtClean="0">
                <a:latin typeface="Times New Roman" pitchFamily="18" charset="0"/>
                <a:cs typeface="Times New Roman" pitchFamily="18" charset="0"/>
              </a:rPr>
              <a:t>Ionospheric</a:t>
            </a:r>
            <a:r>
              <a:rPr lang="en-US" altLang="ja-JP" sz="3600" dirty="0" smtClean="0">
                <a:latin typeface="Times New Roman" pitchFamily="18" charset="0"/>
                <a:cs typeface="Times New Roman" pitchFamily="18" charset="0"/>
              </a:rPr>
              <a:t> disturbance dynamos lasted up to </a:t>
            </a:r>
          </a:p>
          <a:p>
            <a:pPr algn="ctr"/>
            <a:r>
              <a:rPr lang="en-US" altLang="ja-JP" sz="3600" dirty="0" smtClean="0">
                <a:solidFill>
                  <a:srgbClr val="FF0000"/>
                </a:solidFill>
                <a:effectLst/>
                <a:latin typeface="Times New Roman" pitchFamily="18" charset="0"/>
                <a:cs typeface="Times New Roman" pitchFamily="18" charset="0"/>
              </a:rPr>
              <a:t>50 hours </a:t>
            </a:r>
            <a:r>
              <a:rPr lang="en-US" altLang="ja-JP" sz="3600" dirty="0" smtClean="0">
                <a:latin typeface="Times New Roman" pitchFamily="18" charset="0"/>
                <a:cs typeface="Times New Roman" pitchFamily="18" charset="0"/>
              </a:rPr>
              <a:t>in the </a:t>
            </a:r>
            <a:r>
              <a:rPr lang="en-US" altLang="ja-JP" sz="3600" dirty="0" err="1" smtClean="0">
                <a:latin typeface="Times New Roman" pitchFamily="18" charset="0"/>
                <a:cs typeface="Times New Roman" pitchFamily="18" charset="0"/>
              </a:rPr>
              <a:t>midlatitude</a:t>
            </a:r>
            <a:r>
              <a:rPr lang="en-US" altLang="ja-JP" sz="3600" dirty="0" smtClean="0">
                <a:latin typeface="Times New Roman" pitchFamily="18" charset="0"/>
                <a:cs typeface="Times New Roman" pitchFamily="18" charset="0"/>
              </a:rPr>
              <a:t> region at night</a:t>
            </a:r>
            <a:endParaRPr lang="ja-JP" altLang="en-US" sz="36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917848"/>
            <a:ext cx="9144000" cy="1143000"/>
          </a:xfrm>
        </p:spPr>
        <p:txBody>
          <a:bodyPr>
            <a:noAutofit/>
          </a:bodyPr>
          <a:lstStyle/>
          <a:p>
            <a:r>
              <a:rPr kumimoji="1" lang="en-US" altLang="ja-JP" sz="4000" dirty="0" smtClean="0">
                <a:latin typeface="Times New Roman" pitchFamily="18" charset="0"/>
                <a:cs typeface="Times New Roman" pitchFamily="18" charset="0"/>
              </a:rPr>
              <a:t>Overview of </a:t>
            </a:r>
            <a:r>
              <a:rPr lang="en-US" altLang="ja-JP" sz="4000" dirty="0" smtClean="0">
                <a:latin typeface="Times New Roman" pitchFamily="18" charset="0"/>
                <a:cs typeface="Times New Roman" pitchFamily="18" charset="0"/>
              </a:rPr>
              <a:t>disturbance dynamo </a:t>
            </a:r>
            <a:br>
              <a:rPr lang="en-US" altLang="ja-JP" sz="4000" dirty="0" smtClean="0">
                <a:latin typeface="Times New Roman" pitchFamily="18" charset="0"/>
                <a:cs typeface="Times New Roman" pitchFamily="18" charset="0"/>
              </a:rPr>
            </a:br>
            <a:r>
              <a:rPr lang="en-US" altLang="ja-JP" sz="4000" dirty="0" smtClean="0">
                <a:latin typeface="Times New Roman" pitchFamily="18" charset="0"/>
                <a:cs typeface="Times New Roman" pitchFamily="18" charset="0"/>
              </a:rPr>
              <a:t>at mid-latitude from Previous studies</a:t>
            </a:r>
            <a:endParaRPr kumimoji="1" lang="ja-JP" altLang="en-US" sz="4000" dirty="0">
              <a:latin typeface="Times New Roman" pitchFamily="18" charset="0"/>
              <a:cs typeface="Times New Roman" pitchFamily="18" charset="0"/>
            </a:endParaRPr>
          </a:p>
        </p:txBody>
      </p:sp>
      <p:sp>
        <p:nvSpPr>
          <p:cNvPr id="3" name="内容占位符 2"/>
          <p:cNvSpPr>
            <a:spLocks noGrp="1"/>
          </p:cNvSpPr>
          <p:nvPr>
            <p:ph idx="1"/>
          </p:nvPr>
        </p:nvSpPr>
        <p:spPr>
          <a:xfrm>
            <a:off x="457200" y="2492896"/>
            <a:ext cx="8229600" cy="4209331"/>
          </a:xfrm>
        </p:spPr>
        <p:txBody>
          <a:bodyPr>
            <a:normAutofit/>
          </a:bodyPr>
          <a:lstStyle/>
          <a:p>
            <a:r>
              <a:rPr kumimoji="1" lang="en-US" altLang="ja-JP" dirty="0" smtClean="0">
                <a:latin typeface="Times New Roman" pitchFamily="18" charset="0"/>
                <a:cs typeface="Times New Roman" pitchFamily="18" charset="0"/>
              </a:rPr>
              <a:t>Dominates at mid-latitude</a:t>
            </a:r>
          </a:p>
          <a:p>
            <a:r>
              <a:rPr lang="en-US" altLang="ja-JP" dirty="0" smtClean="0">
                <a:latin typeface="Times New Roman" pitchFamily="18" charset="0"/>
                <a:cs typeface="Times New Roman" pitchFamily="18" charset="0"/>
              </a:rPr>
              <a:t>Provides strong influence of westward flow</a:t>
            </a:r>
          </a:p>
          <a:p>
            <a:r>
              <a:rPr kumimoji="1" lang="en-US" altLang="ja-JP" dirty="0" smtClean="0">
                <a:latin typeface="Times New Roman" pitchFamily="18" charset="0"/>
                <a:cs typeface="Times New Roman" pitchFamily="18" charset="0"/>
              </a:rPr>
              <a:t>The influence </a:t>
            </a:r>
            <a:r>
              <a:rPr lang="en-US" altLang="ja-JP" dirty="0" smtClean="0">
                <a:latin typeface="Times New Roman" pitchFamily="18" charset="0"/>
                <a:cs typeface="Times New Roman" pitchFamily="18" charset="0"/>
              </a:rPr>
              <a:t>becomes larger</a:t>
            </a:r>
            <a:r>
              <a:rPr kumimoji="1" lang="en-US" altLang="ja-JP" dirty="0" smtClean="0">
                <a:latin typeface="Times New Roman" pitchFamily="18" charset="0"/>
                <a:cs typeface="Times New Roman" pitchFamily="18" charset="0"/>
              </a:rPr>
              <a:t> with the growth of storms</a:t>
            </a:r>
          </a:p>
          <a:p>
            <a:r>
              <a:rPr kumimoji="1" lang="en-US" altLang="ja-JP" dirty="0" smtClean="0">
                <a:latin typeface="Times New Roman" pitchFamily="18" charset="0"/>
                <a:cs typeface="Times New Roman" pitchFamily="18" charset="0"/>
              </a:rPr>
              <a:t>The influence may last for 50 hours</a:t>
            </a:r>
            <a:endParaRPr kumimoji="1" lang="ja-JP" altLang="en-US" dirty="0">
              <a:latin typeface="Times New Roman" pitchFamily="18" charset="0"/>
              <a:cs typeface="Times New Roman" pitchFamily="18" charset="0"/>
            </a:endParaRPr>
          </a:p>
        </p:txBody>
      </p:sp>
      <p:sp>
        <p:nvSpPr>
          <p:cNvPr id="4" name="TextBox 4"/>
          <p:cNvSpPr txBox="1"/>
          <p:nvPr/>
        </p:nvSpPr>
        <p:spPr>
          <a:xfrm>
            <a:off x="0" y="0"/>
            <a:ext cx="9144000" cy="461665"/>
          </a:xfrm>
          <a:prstGeom prst="rect">
            <a:avLst/>
          </a:prstGeom>
          <a:solidFill>
            <a:srgbClr val="FFFF00"/>
          </a:solidFill>
        </p:spPr>
        <p:txBody>
          <a:bodyPr wrap="square" rtlCol="0">
            <a:spAutoFit/>
          </a:bodyPr>
          <a:lstStyle/>
          <a:p>
            <a:r>
              <a:rPr lang="en-US" altLang="ja-JP" sz="2400" b="1" dirty="0" smtClean="0">
                <a:latin typeface="Times New Roman" pitchFamily="18" charset="0"/>
                <a:cs typeface="Times New Roman" pitchFamily="18" charset="0"/>
              </a:rPr>
              <a:t>Background(6/6)</a:t>
            </a:r>
            <a:endParaRPr kumimoji="1" lang="ja-JP" altLang="en-US" sz="2400" b="1" dirty="0">
              <a:latin typeface="Times New Roman" pitchFamily="18" charset="0"/>
              <a:cs typeface="Times New Roman" pitchFamily="18" charset="0"/>
            </a:endParaRPr>
          </a:p>
        </p:txBody>
      </p:sp>
      <p:sp>
        <p:nvSpPr>
          <p:cNvPr id="5" name="テキスト ボックス 4"/>
          <p:cNvSpPr txBox="1"/>
          <p:nvPr/>
        </p:nvSpPr>
        <p:spPr>
          <a:xfrm>
            <a:off x="467543" y="5589240"/>
            <a:ext cx="8136905" cy="1077218"/>
          </a:xfrm>
          <a:prstGeom prst="rect">
            <a:avLst/>
          </a:prstGeom>
          <a:noFill/>
        </p:spPr>
        <p:txBody>
          <a:bodyPr wrap="square" rtlCol="0">
            <a:spAutoFit/>
          </a:bodyPr>
          <a:lstStyle/>
          <a:p>
            <a:pPr algn="ctr"/>
            <a:r>
              <a:rPr kumimoji="1" lang="en-US" altLang="ja-JP" sz="3200" dirty="0" smtClean="0">
                <a:solidFill>
                  <a:srgbClr val="FF0000"/>
                </a:solidFill>
              </a:rPr>
              <a:t>Geomagnetic latitude dependence was not shown by the observation</a:t>
            </a:r>
            <a:endParaRPr kumimoji="1" lang="ja-JP" altLang="en-US" sz="32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5292080" y="692696"/>
            <a:ext cx="3771333" cy="3666397"/>
            <a:chOff x="5292080" y="1418787"/>
            <a:chExt cx="3771333" cy="3666397"/>
          </a:xfrm>
        </p:grpSpPr>
        <p:pic>
          <p:nvPicPr>
            <p:cNvPr id="9" name="Picture 2"/>
            <p:cNvPicPr>
              <a:picLocks noChangeAspect="1" noChangeArrowheads="1"/>
            </p:cNvPicPr>
            <p:nvPr/>
          </p:nvPicPr>
          <p:blipFill>
            <a:blip r:embed="rId2" cstate="print">
              <a:lum contrast="-10000"/>
            </a:blip>
            <a:srcRect l="25688" t="14760" r="23518" b="6805"/>
            <a:stretch>
              <a:fillRect/>
            </a:stretch>
          </p:blipFill>
          <p:spPr bwMode="auto">
            <a:xfrm>
              <a:off x="5292080" y="1418787"/>
              <a:ext cx="3771333" cy="3666397"/>
            </a:xfrm>
            <a:prstGeom prst="rect">
              <a:avLst/>
            </a:prstGeom>
            <a:noFill/>
            <a:ln w="9525">
              <a:noFill/>
              <a:miter lim="800000"/>
              <a:headEnd/>
              <a:tailEnd/>
            </a:ln>
          </p:spPr>
        </p:pic>
        <p:sp>
          <p:nvSpPr>
            <p:cNvPr id="10" name="椭圆 9"/>
            <p:cNvSpPr/>
            <p:nvPr/>
          </p:nvSpPr>
          <p:spPr>
            <a:xfrm>
              <a:off x="8676456" y="2492896"/>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 name="直接箭头连接符 11"/>
            <p:cNvCxnSpPr/>
            <p:nvPr/>
          </p:nvCxnSpPr>
          <p:spPr>
            <a:xfrm rot="5400000" flipH="1" flipV="1">
              <a:off x="8424428" y="2744130"/>
              <a:ext cx="359246" cy="14481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4" name="TextBox 4"/>
          <p:cNvSpPr txBox="1"/>
          <p:nvPr/>
        </p:nvSpPr>
        <p:spPr>
          <a:xfrm>
            <a:off x="0" y="0"/>
            <a:ext cx="9144000" cy="461665"/>
          </a:xfrm>
          <a:prstGeom prst="rect">
            <a:avLst/>
          </a:prstGeom>
          <a:solidFill>
            <a:srgbClr val="FFFF00"/>
          </a:solidFill>
        </p:spPr>
        <p:txBody>
          <a:bodyPr wrap="square" rtlCol="0">
            <a:spAutoFit/>
          </a:bodyPr>
          <a:lstStyle/>
          <a:p>
            <a:r>
              <a:rPr lang="en-US" altLang="ja-JP" sz="2400" b="1" dirty="0" smtClean="0">
                <a:latin typeface="Times New Roman" pitchFamily="18" charset="0"/>
                <a:cs typeface="Times New Roman" pitchFamily="18" charset="0"/>
              </a:rPr>
              <a:t>Purpose of this study</a:t>
            </a:r>
            <a:endParaRPr kumimoji="1" lang="ja-JP" altLang="en-US" sz="2400" b="1" dirty="0">
              <a:latin typeface="Times New Roman" pitchFamily="18" charset="0"/>
              <a:cs typeface="Times New Roman" pitchFamily="18" charset="0"/>
            </a:endParaRPr>
          </a:p>
        </p:txBody>
      </p:sp>
      <p:sp>
        <p:nvSpPr>
          <p:cNvPr id="5" name="矩形 4"/>
          <p:cNvSpPr/>
          <p:nvPr/>
        </p:nvSpPr>
        <p:spPr>
          <a:xfrm>
            <a:off x="323528" y="616614"/>
            <a:ext cx="4680520" cy="5262979"/>
          </a:xfrm>
          <a:prstGeom prst="rect">
            <a:avLst/>
          </a:prstGeom>
          <a:ln>
            <a:solidFill>
              <a:srgbClr val="0070C0"/>
            </a:solidFill>
          </a:ln>
        </p:spPr>
        <p:txBody>
          <a:bodyPr wrap="square">
            <a:spAutoFit/>
          </a:bodyPr>
          <a:lstStyle/>
          <a:p>
            <a:pPr>
              <a:buFont typeface="Arial" pitchFamily="34" charset="0"/>
              <a:buChar char="•"/>
            </a:pPr>
            <a:r>
              <a:rPr lang="en-US" altLang="ja-JP" sz="2800" dirty="0" smtClean="0">
                <a:latin typeface="Times New Roman" pitchFamily="18" charset="0"/>
                <a:cs typeface="Times New Roman" pitchFamily="18" charset="0"/>
              </a:rPr>
              <a:t>To examine a </a:t>
            </a:r>
            <a:r>
              <a:rPr lang="en-US" altLang="ja-JP" sz="2800" dirty="0" smtClean="0">
                <a:solidFill>
                  <a:srgbClr val="FF0000"/>
                </a:solidFill>
                <a:effectLst/>
                <a:latin typeface="Times New Roman" pitchFamily="18" charset="0"/>
                <a:cs typeface="Times New Roman" pitchFamily="18" charset="0"/>
              </a:rPr>
              <a:t>geomagnetic index </a:t>
            </a:r>
            <a:r>
              <a:rPr lang="en-US" altLang="ja-JP" sz="2800" dirty="0" err="1" smtClean="0">
                <a:solidFill>
                  <a:srgbClr val="FF0000"/>
                </a:solidFill>
                <a:effectLst/>
                <a:latin typeface="Times New Roman" pitchFamily="18" charset="0"/>
                <a:cs typeface="Times New Roman" pitchFamily="18" charset="0"/>
              </a:rPr>
              <a:t>Kp</a:t>
            </a:r>
            <a:r>
              <a:rPr lang="en-US" altLang="ja-JP" sz="2800" dirty="0" smtClean="0">
                <a:solidFill>
                  <a:srgbClr val="FF0000"/>
                </a:solidFill>
                <a:effectLst/>
                <a:latin typeface="Times New Roman" pitchFamily="18" charset="0"/>
                <a:cs typeface="Times New Roman" pitchFamily="18" charset="0"/>
              </a:rPr>
              <a:t> and geomagnetic latitude dependence </a:t>
            </a:r>
            <a:r>
              <a:rPr lang="en-US" altLang="ja-JP" sz="2800" dirty="0" smtClean="0">
                <a:latin typeface="Times New Roman" pitchFamily="18" charset="0"/>
                <a:cs typeface="Times New Roman" pitchFamily="18" charset="0"/>
              </a:rPr>
              <a:t>of the mid-latitude ionosphere plasma convection (</a:t>
            </a:r>
            <a:r>
              <a:rPr lang="en-US" altLang="ja-JP" sz="2800" dirty="0" smtClean="0">
                <a:solidFill>
                  <a:srgbClr val="FF0000"/>
                </a:solidFill>
                <a:effectLst/>
                <a:latin typeface="Times New Roman" pitchFamily="18" charset="0"/>
                <a:cs typeface="Times New Roman" pitchFamily="18" charset="0"/>
              </a:rPr>
              <a:t>especially the westward flow on the night side</a:t>
            </a:r>
            <a:r>
              <a:rPr lang="en-US" altLang="ja-JP" sz="2800" dirty="0" smtClean="0">
                <a:latin typeface="Times New Roman" pitchFamily="18" charset="0"/>
                <a:cs typeface="Times New Roman" pitchFamily="18" charset="0"/>
              </a:rPr>
              <a:t>) for each season. </a:t>
            </a:r>
          </a:p>
          <a:p>
            <a:pPr>
              <a:buFont typeface="Arial" pitchFamily="34" charset="0"/>
              <a:buChar char="•"/>
            </a:pPr>
            <a:endParaRPr lang="en-US" altLang="ja-JP" sz="2800" dirty="0" smtClean="0">
              <a:latin typeface="Times New Roman" pitchFamily="18" charset="0"/>
              <a:cs typeface="Times New Roman" pitchFamily="18" charset="0"/>
            </a:endParaRPr>
          </a:p>
          <a:p>
            <a:pPr>
              <a:buFont typeface="Arial" pitchFamily="34" charset="0"/>
              <a:buChar char="•"/>
            </a:pPr>
            <a:r>
              <a:rPr lang="en-US" altLang="ja-JP" sz="2800" dirty="0" smtClean="0">
                <a:latin typeface="Times New Roman" pitchFamily="18" charset="0"/>
                <a:cs typeface="Times New Roman" pitchFamily="18" charset="0"/>
              </a:rPr>
              <a:t>To examine</a:t>
            </a:r>
            <a:r>
              <a:rPr lang="en-US" altLang="ja-JP" sz="2800" dirty="0" smtClean="0">
                <a:solidFill>
                  <a:srgbClr val="FF0000"/>
                </a:solidFill>
                <a:latin typeface="Times New Roman" pitchFamily="18" charset="0"/>
                <a:cs typeface="Times New Roman" pitchFamily="18" charset="0"/>
              </a:rPr>
              <a:t> </a:t>
            </a:r>
            <a:r>
              <a:rPr lang="en-US" altLang="ja-JP" sz="2800" dirty="0" smtClean="0">
                <a:solidFill>
                  <a:srgbClr val="FF0000"/>
                </a:solidFill>
                <a:effectLst/>
                <a:latin typeface="Times New Roman" pitchFamily="18" charset="0"/>
                <a:cs typeface="Times New Roman" pitchFamily="18" charset="0"/>
              </a:rPr>
              <a:t>geomagnetic latitude dependence</a:t>
            </a:r>
            <a:r>
              <a:rPr lang="en-US" altLang="ja-JP" sz="2800" dirty="0" smtClean="0">
                <a:effectLst>
                  <a:glow rad="101600">
                    <a:schemeClr val="accent2">
                      <a:satMod val="175000"/>
                      <a:alpha val="40000"/>
                    </a:schemeClr>
                  </a:glow>
                </a:effectLst>
                <a:latin typeface="Times New Roman" pitchFamily="18" charset="0"/>
                <a:cs typeface="Times New Roman" pitchFamily="18" charset="0"/>
              </a:rPr>
              <a:t> </a:t>
            </a:r>
            <a:r>
              <a:rPr lang="en-US" altLang="ja-JP" sz="2800" dirty="0" smtClean="0">
                <a:latin typeface="Times New Roman" pitchFamily="18" charset="0"/>
                <a:cs typeface="Times New Roman" pitchFamily="18" charset="0"/>
              </a:rPr>
              <a:t>of the chronological influence from the </a:t>
            </a:r>
            <a:r>
              <a:rPr lang="en-US" altLang="ja-JP" sz="2800" dirty="0" err="1" smtClean="0">
                <a:solidFill>
                  <a:srgbClr val="FF0000"/>
                </a:solidFill>
                <a:effectLst/>
                <a:latin typeface="Times New Roman" pitchFamily="18" charset="0"/>
                <a:cs typeface="Times New Roman" pitchFamily="18" charset="0"/>
              </a:rPr>
              <a:t>Dst</a:t>
            </a:r>
            <a:r>
              <a:rPr lang="en-US" altLang="ja-JP" sz="2800" dirty="0" smtClean="0">
                <a:solidFill>
                  <a:srgbClr val="FF0000"/>
                </a:solidFill>
                <a:effectLst/>
                <a:latin typeface="Times New Roman" pitchFamily="18" charset="0"/>
                <a:cs typeface="Times New Roman" pitchFamily="18" charset="0"/>
              </a:rPr>
              <a:t>-defined storm</a:t>
            </a:r>
            <a:r>
              <a:rPr lang="en-US" altLang="ja-JP" sz="2800" dirty="0" smtClean="0">
                <a:latin typeface="Times New Roman" pitchFamily="18" charset="0"/>
                <a:cs typeface="Times New Roman" pitchFamily="18" charset="0"/>
              </a:rPr>
              <a:t>.</a:t>
            </a:r>
          </a:p>
        </p:txBody>
      </p:sp>
      <p:sp>
        <p:nvSpPr>
          <p:cNvPr id="7" name="正方形/長方形 7"/>
          <p:cNvSpPr/>
          <p:nvPr/>
        </p:nvSpPr>
        <p:spPr>
          <a:xfrm>
            <a:off x="5220072" y="4365104"/>
            <a:ext cx="3923928" cy="2246769"/>
          </a:xfrm>
          <a:prstGeom prst="rect">
            <a:avLst/>
          </a:prstGeom>
        </p:spPr>
        <p:txBody>
          <a:bodyPr wrap="square">
            <a:spAutoFit/>
          </a:bodyPr>
          <a:lstStyle/>
          <a:p>
            <a:r>
              <a:rPr lang="en-US" altLang="ja-JP" sz="2000" b="1" dirty="0" err="1" smtClean="0">
                <a:latin typeface="Times New Roman" pitchFamily="18" charset="0"/>
                <a:cs typeface="Times New Roman" pitchFamily="18" charset="0"/>
              </a:rPr>
              <a:t>SuperDARN</a:t>
            </a:r>
            <a:r>
              <a:rPr lang="en-US" altLang="ja-JP" sz="2000" b="1" dirty="0" smtClean="0">
                <a:latin typeface="Times New Roman" pitchFamily="18" charset="0"/>
                <a:cs typeface="Times New Roman" pitchFamily="18" charset="0"/>
              </a:rPr>
              <a:t> Hokkaido radar</a:t>
            </a:r>
          </a:p>
          <a:p>
            <a:endParaRPr lang="en-US" altLang="ja-JP" sz="2000" b="1" dirty="0" smtClean="0">
              <a:latin typeface="Times New Roman" pitchFamily="18" charset="0"/>
              <a:cs typeface="Times New Roman" pitchFamily="18" charset="0"/>
            </a:endParaRPr>
          </a:p>
          <a:p>
            <a:pPr>
              <a:buFont typeface="Wingdings" pitchFamily="2" charset="2"/>
              <a:buChar char="Ø"/>
            </a:pPr>
            <a:r>
              <a:rPr lang="en-US" altLang="ja-JP" sz="2000" b="1" dirty="0" smtClean="0">
                <a:latin typeface="Times New Roman" pitchFamily="18" charset="0"/>
                <a:cs typeface="Times New Roman" pitchFamily="18" charset="0"/>
              </a:rPr>
              <a:t>Location : </a:t>
            </a:r>
            <a:r>
              <a:rPr lang="en-US" altLang="ja-JP" sz="2000" dirty="0" smtClean="0">
                <a:latin typeface="Times New Roman" pitchFamily="18" charset="0"/>
                <a:cs typeface="Times New Roman" pitchFamily="18" charset="0"/>
              </a:rPr>
              <a:t>43.5°N geographic, 36°N magnetic </a:t>
            </a:r>
          </a:p>
          <a:p>
            <a:pPr>
              <a:buFont typeface="Wingdings" pitchFamily="2" charset="2"/>
              <a:buChar char="Ø"/>
            </a:pPr>
            <a:endParaRPr lang="en-US" altLang="ja-JP" sz="2000" dirty="0" smtClean="0">
              <a:latin typeface="Times New Roman" pitchFamily="18" charset="0"/>
              <a:cs typeface="Times New Roman" pitchFamily="18" charset="0"/>
            </a:endParaRPr>
          </a:p>
          <a:p>
            <a:pPr>
              <a:buFont typeface="Wingdings" pitchFamily="2" charset="2"/>
              <a:buChar char="Ø"/>
            </a:pPr>
            <a:r>
              <a:rPr lang="en-US" altLang="ja-JP" sz="2000" b="1" dirty="0" smtClean="0">
                <a:latin typeface="Times New Roman" pitchFamily="18" charset="0"/>
                <a:cs typeface="Times New Roman" pitchFamily="18" charset="0"/>
              </a:rPr>
              <a:t>Observation area : </a:t>
            </a:r>
            <a:r>
              <a:rPr lang="en-US" altLang="ja-JP" sz="2000" dirty="0" smtClean="0">
                <a:latin typeface="Times New Roman" pitchFamily="18" charset="0"/>
                <a:cs typeface="Times New Roman" pitchFamily="18" charset="0"/>
              </a:rPr>
              <a:t>about 40°to 80°N</a:t>
            </a:r>
            <a:endParaRPr lang="ja-JP" altLang="en-US" sz="2000" dirty="0">
              <a:latin typeface="Times New Roman" pitchFamily="18" charset="0"/>
              <a:cs typeface="Times New Roman" pitchFamily="18" charset="0"/>
            </a:endParaRPr>
          </a:p>
        </p:txBody>
      </p:sp>
      <p:sp>
        <p:nvSpPr>
          <p:cNvPr id="18" name="矩形 17"/>
          <p:cNvSpPr/>
          <p:nvPr/>
        </p:nvSpPr>
        <p:spPr>
          <a:xfrm>
            <a:off x="7779486" y="2276872"/>
            <a:ext cx="1435008" cy="923330"/>
          </a:xfrm>
          <a:prstGeom prst="rect">
            <a:avLst/>
          </a:prstGeom>
        </p:spPr>
        <p:txBody>
          <a:bodyPr wrap="none">
            <a:spAutoFit/>
          </a:bodyPr>
          <a:lstStyle/>
          <a:p>
            <a:r>
              <a:rPr lang="en-US" altLang="ja-JP" dirty="0" err="1" smtClean="0">
                <a:solidFill>
                  <a:srgbClr val="FF0000"/>
                </a:solidFill>
                <a:latin typeface="Times New Roman" pitchFamily="18" charset="0"/>
                <a:cs typeface="Times New Roman" pitchFamily="18" charset="0"/>
              </a:rPr>
              <a:t>SuperDARN</a:t>
            </a:r>
            <a:r>
              <a:rPr lang="en-US" altLang="ja-JP" dirty="0" smtClean="0">
                <a:solidFill>
                  <a:srgbClr val="FF0000"/>
                </a:solidFill>
                <a:latin typeface="Times New Roman" pitchFamily="18" charset="0"/>
                <a:cs typeface="Times New Roman" pitchFamily="18" charset="0"/>
              </a:rPr>
              <a:t> </a:t>
            </a:r>
          </a:p>
          <a:p>
            <a:r>
              <a:rPr lang="en-US" altLang="ja-JP" dirty="0" smtClean="0">
                <a:solidFill>
                  <a:srgbClr val="FF0000"/>
                </a:solidFill>
                <a:latin typeface="Times New Roman" pitchFamily="18" charset="0"/>
                <a:cs typeface="Times New Roman" pitchFamily="18" charset="0"/>
              </a:rPr>
              <a:t>Hokkaido </a:t>
            </a:r>
          </a:p>
          <a:p>
            <a:r>
              <a:rPr lang="en-US" altLang="ja-JP" dirty="0" smtClean="0">
                <a:solidFill>
                  <a:srgbClr val="FF0000"/>
                </a:solidFill>
                <a:latin typeface="Times New Roman" pitchFamily="18" charset="0"/>
                <a:cs typeface="Times New Roman" pitchFamily="18" charset="0"/>
              </a:rPr>
              <a:t>radar</a:t>
            </a:r>
            <a:endParaRPr lang="ja-JP" altLang="en-US"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0" y="0"/>
            <a:ext cx="9144000" cy="461665"/>
          </a:xfrm>
          <a:prstGeom prst="rect">
            <a:avLst/>
          </a:prstGeom>
          <a:solidFill>
            <a:srgbClr val="FFFF00"/>
          </a:solidFill>
        </p:spPr>
        <p:txBody>
          <a:bodyPr wrap="square" rtlCol="0">
            <a:spAutoFit/>
          </a:bodyPr>
          <a:lstStyle/>
          <a:p>
            <a:r>
              <a:rPr lang="en-US" altLang="ja-JP" sz="2400" b="1" dirty="0" smtClean="0">
                <a:latin typeface="Times New Roman" pitchFamily="18" charset="0"/>
                <a:cs typeface="Times New Roman" pitchFamily="18" charset="0"/>
              </a:rPr>
              <a:t>Method of this study</a:t>
            </a:r>
            <a:endParaRPr kumimoji="1" lang="ja-JP" altLang="en-US" sz="2400" b="1" dirty="0">
              <a:latin typeface="Times New Roman" pitchFamily="18" charset="0"/>
              <a:cs typeface="Times New Roman" pitchFamily="18" charset="0"/>
            </a:endParaRPr>
          </a:p>
        </p:txBody>
      </p:sp>
      <p:sp>
        <p:nvSpPr>
          <p:cNvPr id="5" name="矩形 4"/>
          <p:cNvSpPr/>
          <p:nvPr/>
        </p:nvSpPr>
        <p:spPr>
          <a:xfrm>
            <a:off x="251520" y="692696"/>
            <a:ext cx="8352928" cy="5693866"/>
          </a:xfrm>
          <a:prstGeom prst="rect">
            <a:avLst/>
          </a:prstGeom>
        </p:spPr>
        <p:txBody>
          <a:bodyPr wrap="square">
            <a:spAutoFit/>
          </a:bodyPr>
          <a:lstStyle/>
          <a:p>
            <a:pPr>
              <a:buFont typeface="Wingdings" pitchFamily="2" charset="2"/>
              <a:buChar char="l"/>
            </a:pPr>
            <a:r>
              <a:rPr lang="en-US" altLang="ja-JP" sz="2800" dirty="0" smtClean="0">
                <a:solidFill>
                  <a:prstClr val="black"/>
                </a:solidFill>
                <a:latin typeface="Times New Roman" pitchFamily="18" charset="0"/>
                <a:cs typeface="Times New Roman" pitchFamily="18" charset="0"/>
              </a:rPr>
              <a:t>To study the geomagnetic activity dependence and the geomagnetic </a:t>
            </a:r>
            <a:r>
              <a:rPr lang="en-US" altLang="ja-JP" sz="2800" dirty="0" smtClean="0">
                <a:latin typeface="Times New Roman" pitchFamily="18" charset="0"/>
                <a:cs typeface="Times New Roman" pitchFamily="18" charset="0"/>
              </a:rPr>
              <a:t>latitude dependence of the </a:t>
            </a:r>
            <a:r>
              <a:rPr lang="en-US" altLang="ja-JP" sz="2800" dirty="0" err="1" smtClean="0">
                <a:latin typeface="Times New Roman" pitchFamily="18" charset="0"/>
                <a:cs typeface="Times New Roman" pitchFamily="18" charset="0"/>
              </a:rPr>
              <a:t>ionospheric</a:t>
            </a:r>
            <a:r>
              <a:rPr lang="en-US" altLang="ja-JP" sz="2800" dirty="0" smtClean="0">
                <a:latin typeface="Times New Roman" pitchFamily="18" charset="0"/>
                <a:cs typeface="Times New Roman" pitchFamily="18" charset="0"/>
              </a:rPr>
              <a:t> mid-latitude conviction, we </a:t>
            </a:r>
            <a:r>
              <a:rPr lang="en-US" altLang="ja-JP" sz="2800" dirty="0" smtClean="0">
                <a:solidFill>
                  <a:srgbClr val="FF0000"/>
                </a:solidFill>
                <a:effectLst/>
                <a:latin typeface="Times New Roman" pitchFamily="18" charset="0"/>
                <a:cs typeface="Times New Roman" pitchFamily="18" charset="0"/>
              </a:rPr>
              <a:t>fit the vector </a:t>
            </a:r>
            <a:r>
              <a:rPr lang="en-US" altLang="ja-JP" sz="2800" dirty="0" smtClean="0">
                <a:latin typeface="Times New Roman" pitchFamily="18" charset="0"/>
                <a:cs typeface="Times New Roman" pitchFamily="18" charset="0"/>
              </a:rPr>
              <a:t>by calculating the data from </a:t>
            </a:r>
            <a:r>
              <a:rPr lang="en-US" altLang="ja-JP" sz="2800" dirty="0" smtClean="0">
                <a:solidFill>
                  <a:srgbClr val="FF0000"/>
                </a:solidFill>
                <a:effectLst/>
                <a:latin typeface="Times New Roman" pitchFamily="18" charset="0"/>
                <a:cs typeface="Times New Roman" pitchFamily="18" charset="0"/>
              </a:rPr>
              <a:t>beam 1 to 14 </a:t>
            </a:r>
            <a:r>
              <a:rPr lang="en-US" altLang="ja-JP" sz="2800" dirty="0" smtClean="0">
                <a:latin typeface="Times New Roman" pitchFamily="18" charset="0"/>
                <a:cs typeface="Times New Roman" pitchFamily="18" charset="0"/>
              </a:rPr>
              <a:t>obtained by the </a:t>
            </a:r>
            <a:r>
              <a:rPr lang="en-US" altLang="ja-JP" sz="2800" dirty="0" err="1" smtClean="0">
                <a:latin typeface="Times New Roman" pitchFamily="18" charset="0"/>
                <a:cs typeface="Times New Roman" pitchFamily="18" charset="0"/>
              </a:rPr>
              <a:t>SuperDARN</a:t>
            </a:r>
            <a:r>
              <a:rPr lang="en-US" altLang="ja-JP" sz="2800" dirty="0" smtClean="0">
                <a:latin typeface="Times New Roman" pitchFamily="18" charset="0"/>
                <a:cs typeface="Times New Roman" pitchFamily="18" charset="0"/>
              </a:rPr>
              <a:t> Hokkaido radar to get the </a:t>
            </a:r>
            <a:r>
              <a:rPr lang="en-US" altLang="ja-JP" sz="2800" dirty="0" smtClean="0">
                <a:solidFill>
                  <a:srgbClr val="FF0000"/>
                </a:solidFill>
                <a:effectLst/>
                <a:latin typeface="Times New Roman" pitchFamily="18" charset="0"/>
                <a:cs typeface="Times New Roman" pitchFamily="18" charset="0"/>
              </a:rPr>
              <a:t>westward </a:t>
            </a:r>
            <a:r>
              <a:rPr lang="en-US" altLang="ja-JP" sz="2800" dirty="0" smtClean="0">
                <a:latin typeface="Times New Roman" pitchFamily="18" charset="0"/>
                <a:cs typeface="Times New Roman" pitchFamily="18" charset="0"/>
              </a:rPr>
              <a:t>and northward </a:t>
            </a:r>
            <a:r>
              <a:rPr lang="en-US" altLang="ja-JP" sz="2800" dirty="0" smtClean="0">
                <a:solidFill>
                  <a:srgbClr val="FF0000"/>
                </a:solidFill>
                <a:effectLst/>
                <a:latin typeface="Times New Roman" pitchFamily="18" charset="0"/>
                <a:cs typeface="Times New Roman" pitchFamily="18" charset="0"/>
              </a:rPr>
              <a:t>component of Doppler velocity</a:t>
            </a:r>
            <a:r>
              <a:rPr lang="en-US" altLang="ja-JP" sz="2800" dirty="0" smtClean="0">
                <a:latin typeface="Times New Roman" pitchFamily="18" charset="0"/>
                <a:cs typeface="Times New Roman" pitchFamily="18" charset="0"/>
              </a:rPr>
              <a:t>.  Then we plot the result in the </a:t>
            </a:r>
            <a:r>
              <a:rPr lang="en-US" altLang="ja-JP" sz="2800" dirty="0" smtClean="0">
                <a:solidFill>
                  <a:srgbClr val="FF0000"/>
                </a:solidFill>
                <a:effectLst/>
                <a:latin typeface="Times New Roman" pitchFamily="18" charset="0"/>
                <a:cs typeface="Times New Roman" pitchFamily="18" charset="0"/>
              </a:rPr>
              <a:t>polar map</a:t>
            </a:r>
            <a:r>
              <a:rPr lang="en-US" altLang="ja-JP" sz="2800" dirty="0" smtClean="0">
                <a:latin typeface="Times New Roman" pitchFamily="18" charset="0"/>
                <a:cs typeface="Times New Roman" pitchFamily="18" charset="0"/>
              </a:rPr>
              <a:t>.</a:t>
            </a:r>
          </a:p>
          <a:p>
            <a:pPr>
              <a:buFont typeface="Wingdings" pitchFamily="2" charset="2"/>
              <a:buChar char="l"/>
            </a:pPr>
            <a:endParaRPr lang="en-US" altLang="ja-JP" sz="2800" dirty="0" smtClean="0">
              <a:latin typeface="Times New Roman" pitchFamily="18" charset="0"/>
              <a:cs typeface="Times New Roman" pitchFamily="18" charset="0"/>
            </a:endParaRPr>
          </a:p>
          <a:p>
            <a:pPr>
              <a:buFont typeface="Wingdings" pitchFamily="2" charset="2"/>
              <a:buChar char="l"/>
            </a:pPr>
            <a:r>
              <a:rPr lang="en-US" altLang="ja-JP" sz="2800" dirty="0" smtClean="0">
                <a:latin typeface="Times New Roman" pitchFamily="18" charset="0"/>
                <a:cs typeface="Times New Roman" pitchFamily="18" charset="0"/>
              </a:rPr>
              <a:t>To study the geomagnetic latitude dependence of the</a:t>
            </a:r>
            <a:r>
              <a:rPr lang="ja-JP" altLang="en-US" sz="2800" dirty="0" smtClean="0">
                <a:latin typeface="Times New Roman" pitchFamily="18" charset="0"/>
                <a:cs typeface="Times New Roman" pitchFamily="18" charset="0"/>
              </a:rPr>
              <a:t>　</a:t>
            </a:r>
            <a:r>
              <a:rPr lang="en-US" altLang="ja-JP" sz="2800" dirty="0" smtClean="0">
                <a:solidFill>
                  <a:srgbClr val="FF0000"/>
                </a:solidFill>
                <a:latin typeface="Times New Roman" pitchFamily="18" charset="0"/>
                <a:cs typeface="Times New Roman" pitchFamily="18" charset="0"/>
              </a:rPr>
              <a:t>chronological</a:t>
            </a:r>
            <a:r>
              <a:rPr lang="ja-JP" altLang="en-US" sz="2800" dirty="0" smtClean="0">
                <a:solidFill>
                  <a:srgbClr val="FF0000"/>
                </a:solidFill>
                <a:latin typeface="Times New Roman" pitchFamily="18" charset="0"/>
                <a:cs typeface="Times New Roman" pitchFamily="18" charset="0"/>
              </a:rPr>
              <a:t> </a:t>
            </a:r>
            <a:r>
              <a:rPr lang="en-US" altLang="ja-JP" sz="2800" dirty="0" smtClean="0">
                <a:solidFill>
                  <a:srgbClr val="FF0000"/>
                </a:solidFill>
                <a:latin typeface="Times New Roman" pitchFamily="18" charset="0"/>
                <a:cs typeface="Times New Roman" pitchFamily="18" charset="0"/>
              </a:rPr>
              <a:t>influence of magnetic storm</a:t>
            </a:r>
            <a:r>
              <a:rPr lang="en-US" altLang="ja-JP" sz="2800" dirty="0" smtClean="0">
                <a:latin typeface="Times New Roman" pitchFamily="18" charset="0"/>
                <a:cs typeface="Times New Roman" pitchFamily="18" charset="0"/>
              </a:rPr>
              <a:t>, we use the </a:t>
            </a:r>
            <a:r>
              <a:rPr lang="en-US" altLang="ja-JP" sz="2800" dirty="0" smtClean="0">
                <a:solidFill>
                  <a:srgbClr val="FF0000"/>
                </a:solidFill>
                <a:effectLst/>
                <a:latin typeface="Times New Roman" pitchFamily="18" charset="0"/>
                <a:cs typeface="Times New Roman" pitchFamily="18" charset="0"/>
              </a:rPr>
              <a:t>Superposed Epoch Analysis (SEA) </a:t>
            </a:r>
            <a:r>
              <a:rPr lang="en-US" altLang="ja-JP" sz="2800" dirty="0" smtClean="0">
                <a:latin typeface="Times New Roman" pitchFamily="18" charset="0"/>
                <a:cs typeface="Times New Roman" pitchFamily="18" charset="0"/>
              </a:rPr>
              <a:t>method by putting the </a:t>
            </a:r>
            <a:r>
              <a:rPr lang="en-US" altLang="ja-JP" sz="2800" dirty="0" smtClean="0">
                <a:solidFill>
                  <a:srgbClr val="FF0000"/>
                </a:solidFill>
                <a:effectLst/>
                <a:latin typeface="Times New Roman" pitchFamily="18" charset="0"/>
                <a:cs typeface="Times New Roman" pitchFamily="18" charset="0"/>
              </a:rPr>
              <a:t>-20h to 60h data of each </a:t>
            </a:r>
            <a:r>
              <a:rPr lang="en-US" altLang="ja-JP" sz="2800" dirty="0" err="1" smtClean="0">
                <a:solidFill>
                  <a:srgbClr val="FF0000"/>
                </a:solidFill>
                <a:effectLst/>
                <a:latin typeface="Times New Roman" pitchFamily="18" charset="0"/>
                <a:cs typeface="Times New Roman" pitchFamily="18" charset="0"/>
              </a:rPr>
              <a:t>Dst</a:t>
            </a:r>
            <a:r>
              <a:rPr lang="en-US" altLang="ja-JP" sz="2800" dirty="0" smtClean="0">
                <a:solidFill>
                  <a:srgbClr val="FF0000"/>
                </a:solidFill>
                <a:effectLst/>
                <a:latin typeface="Times New Roman" pitchFamily="18" charset="0"/>
                <a:cs typeface="Times New Roman" pitchFamily="18" charset="0"/>
              </a:rPr>
              <a:t>-defined storm </a:t>
            </a:r>
            <a:r>
              <a:rPr lang="en-US" altLang="ja-JP" sz="2800" dirty="0" smtClean="0">
                <a:latin typeface="Times New Roman" pitchFamily="18" charset="0"/>
                <a:cs typeface="Times New Roman" pitchFamily="18" charset="0"/>
              </a:rPr>
              <a:t>together and fit them at 0h which is the start time of each storm.</a:t>
            </a:r>
            <a:endParaRPr lang="ja-JP" altLang="en-US" sz="28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6791</TotalTime>
  <Words>2404</Words>
  <Application>Microsoft Office PowerPoint</Application>
  <PresentationFormat>画面に合わせる (4:3)</PresentationFormat>
  <Paragraphs>336</Paragraphs>
  <Slides>36</Slides>
  <Notes>6</Notes>
  <HiddenSlides>0</HiddenSlides>
  <MMClips>0</MMClips>
  <ScaleCrop>false</ScaleCrop>
  <HeadingPairs>
    <vt:vector size="4" baseType="variant">
      <vt:variant>
        <vt:lpstr>テーマ</vt:lpstr>
      </vt:variant>
      <vt:variant>
        <vt:i4>1</vt:i4>
      </vt:variant>
      <vt:variant>
        <vt:lpstr>スライド タイトル</vt:lpstr>
      </vt:variant>
      <vt:variant>
        <vt:i4>36</vt:i4>
      </vt:variant>
    </vt:vector>
  </HeadingPairs>
  <TitlesOfParts>
    <vt:vector size="37" baseType="lpstr">
      <vt:lpstr>Office 主题</vt:lpstr>
      <vt:lpstr>スライド 1</vt:lpstr>
      <vt:lpstr>Reasons of generation of the mid-latitude ionosphere convection </vt:lpstr>
      <vt:lpstr>Observation result using Millstone Hill radar by  Gonzales et al. [1978] and Richmond et al. [1980]</vt:lpstr>
      <vt:lpstr>The Mechanism of disturbance dynamo</vt:lpstr>
      <vt:lpstr>スライド 5</vt:lpstr>
      <vt:lpstr>スライド 6</vt:lpstr>
      <vt:lpstr>Overview of disturbance dynamo  at mid-latitude from Previous studies</vt:lpstr>
      <vt:lpstr>スライド 8</vt:lpstr>
      <vt:lpstr>スライド 9</vt:lpstr>
      <vt:lpstr>Statistical distribution of east-west velocities with several Kp ranges in winter (Nov to Jan) from December, 2006 to January, 2011.</vt:lpstr>
      <vt:lpstr>スライド 11</vt:lpstr>
      <vt:lpstr>スライド 12</vt:lpstr>
      <vt:lpstr>スライド 13</vt:lpstr>
      <vt:lpstr>スライド 14</vt:lpstr>
      <vt:lpstr>スライド 15</vt:lpstr>
      <vt:lpstr>スライド 16</vt:lpstr>
      <vt:lpstr>スライド 17</vt:lpstr>
      <vt:lpstr>スライド 18</vt:lpstr>
      <vt:lpstr>スライド 19</vt:lpstr>
      <vt:lpstr>スライド 20</vt:lpstr>
      <vt:lpstr>スライド 21</vt:lpstr>
      <vt:lpstr>Statistical distribution of east-west velocities with several Kp ranges in winter (Nov to Jan) from December, 2006 to April, 2011.</vt:lpstr>
      <vt:lpstr>Statistical distribution of east-west velocities with several Kp ranges in spring (Feb to Apr) from December, 2006 to April, 2011.</vt:lpstr>
      <vt:lpstr>Statistical distribution of east-west velocities with several Kp ranges in summer (May to Jul) from December, 2006 to April, 2011.</vt:lpstr>
      <vt:lpstr>Statistical distribution of east-west velocities with several Kp ranges in autumn (Aug to Oct) from December, 2006 to April, 2011.</vt:lpstr>
      <vt:lpstr>Statistical distribution of north-south velocities in Summer (May to July) and Winter (Nov to Jan) from December, 2006 to April, 2011.</vt:lpstr>
      <vt:lpstr>スライド 27</vt:lpstr>
      <vt:lpstr>The observation by DE2 satellite of the east-west component of ion drift in mid-latitude</vt:lpstr>
      <vt:lpstr>In plasmasphere which relates to the ionosphere also has a drift for west in mid-latitude which calls co-rotation lag.</vt:lpstr>
      <vt:lpstr>The observation of the Wallops SuperDARN radar which is located at magnetic latitude 49.4 degrees.</vt:lpstr>
      <vt:lpstr>Quiet time（Kp≦３）average drift velocity observation and model result</vt:lpstr>
      <vt:lpstr>スライド 32</vt:lpstr>
      <vt:lpstr>About the observation result of the SuperDARN Hokkaido radar</vt:lpstr>
      <vt:lpstr>Discussion ②</vt:lpstr>
      <vt:lpstr>Summary ①</vt:lpstr>
      <vt:lpstr>Summary ②</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地磁気活動度により中緯度地域における電離層擾乱に対する影響</dc:title>
  <dc:creator>zouyun</dc:creator>
  <cp:lastModifiedBy>zouyun</cp:lastModifiedBy>
  <cp:revision>624</cp:revision>
  <dcterms:created xsi:type="dcterms:W3CDTF">2009-10-29T06:48:38Z</dcterms:created>
  <dcterms:modified xsi:type="dcterms:W3CDTF">2011-06-02T12:50:39Z</dcterms:modified>
</cp:coreProperties>
</file>